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Default Extension="pict" ContentType="image/pict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ppt/theme/theme2.xml" ContentType="application/vnd.openxmlformats-officedocument.theme+xml"/>
  <Override PartName="/ppt/slideLayouts/slideLayout1.xml" ContentType="application/vnd.openxmlformats-officedocument.presentationml.slideLayout+xml"/>
  <Default Extension="xml" ContentType="application/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Default Extension="gif" ContentType="image/gif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Default Extension="vml" ContentType="application/vnd.openxmlformats-officedocument.vmlDrawing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22"/>
  </p:notesMasterIdLst>
  <p:sldIdLst>
    <p:sldId id="297" r:id="rId2"/>
    <p:sldId id="348" r:id="rId3"/>
    <p:sldId id="330" r:id="rId4"/>
    <p:sldId id="261" r:id="rId5"/>
    <p:sldId id="303" r:id="rId6"/>
    <p:sldId id="323" r:id="rId7"/>
    <p:sldId id="283" r:id="rId8"/>
    <p:sldId id="326" r:id="rId9"/>
    <p:sldId id="327" r:id="rId10"/>
    <p:sldId id="304" r:id="rId11"/>
    <p:sldId id="324" r:id="rId12"/>
    <p:sldId id="343" r:id="rId13"/>
    <p:sldId id="347" r:id="rId14"/>
    <p:sldId id="306" r:id="rId15"/>
    <p:sldId id="329" r:id="rId16"/>
    <p:sldId id="307" r:id="rId17"/>
    <p:sldId id="346" r:id="rId18"/>
    <p:sldId id="314" r:id="rId19"/>
    <p:sldId id="344" r:id="rId20"/>
    <p:sldId id="298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Objects="1">
      <p:cViewPr varScale="1">
        <p:scale>
          <a:sx n="87" d="100"/>
          <a:sy n="87" d="100"/>
        </p:scale>
        <p:origin x="-9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pict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ict>
</file>

<file path=ppt/media/image27.png>
</file>

<file path=ppt/media/image28.jpeg>
</file>

<file path=ppt/media/image29.jpeg>
</file>

<file path=ppt/media/image3.jpeg>
</file>

<file path=ppt/media/image4.png>
</file>

<file path=ppt/media/image5.jpeg>
</file>

<file path=ppt/media/image6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98F20-ADE5-FD4D-9BC8-59C42688C553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C6C749-CDF2-2041-B739-C2C448A4601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BFC0F10-9816-1C4A-A094-78217A4F0614}" type="slidenum">
              <a:rPr lang="en-US"/>
              <a:pPr/>
              <a:t>2</a:t>
            </a:fld>
            <a:endParaRPr lang="en-US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8587" tIns="44294" rIns="88587" bIns="44294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9971BF4-C0AC-F74C-8A4B-130805B9B7F4}" type="slidenum">
              <a:rPr lang="en-US"/>
              <a:pPr/>
              <a:t>5</a:t>
            </a:fld>
            <a:endParaRPr lang="en-US"/>
          </a:p>
        </p:txBody>
      </p:sp>
      <p:sp>
        <p:nvSpPr>
          <p:cNvPr id="132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5104F6C-4294-9F49-831F-D55638600558}" type="slidenum">
              <a:rPr lang="en-US"/>
              <a:pPr/>
              <a:t>7</a:t>
            </a:fld>
            <a:endParaRPr lang="en-US"/>
          </a:p>
        </p:txBody>
      </p:sp>
      <p:sp>
        <p:nvSpPr>
          <p:cNvPr id="175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5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C05448-855D-424D-A18D-188604A3E502}" type="slidenum">
              <a:rPr lang="en-US">
                <a:latin typeface="Arial" pitchFamily="-65" charset="0"/>
                <a:ea typeface="ＭＳ Ｐゴシック" pitchFamily="-65" charset="-128"/>
                <a:cs typeface="ＭＳ Ｐゴシック" pitchFamily="-65" charset="-128"/>
              </a:rPr>
              <a:pPr/>
              <a:t>20</a:t>
            </a:fld>
            <a:endParaRPr lang="en-US">
              <a:latin typeface="Arial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pitchFamily="-65" charset="0"/>
              <a:ea typeface="ＭＳ Ｐゴシック" pitchFamily="-65" charset="-128"/>
              <a:cs typeface="ＭＳ Ｐゴシック" pitchFamily="-65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9B7D8E6F-E6B4-734D-AB61-BA13335BC4AC}" type="datetimeFigureOut">
              <a:rPr lang="en-US" smtClean="0"/>
              <a:pPr/>
              <a:t>3/4/10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AB49602-2CDA-C544-B8DF-73FFD4D5B7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png"/><Relationship Id="rId7" Type="http://schemas.openxmlformats.org/officeDocument/2006/relationships/image" Target="../media/image5.jpeg"/><Relationship Id="rId8" Type="http://schemas.openxmlformats.org/officeDocument/2006/relationships/image" Target="../media/image6.gif"/><Relationship Id="rId9" Type="http://schemas.openxmlformats.org/officeDocument/2006/relationships/image" Target="../media/image7.jpeg"/><Relationship Id="rId10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oralreefeon.org/index.cf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Macintosh%20HD:Users:tonyfountain:Documents:skidl:ISSNIP:ISSNIP-digital-moorea-4Oct09.docx!OLE_LINK1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opengeospatial.org/projects/groups/sensorweb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espertech.com/products/esper.php" TargetMode="External"/><Relationship Id="rId3" Type="http://schemas.openxmlformats.org/officeDocument/2006/relationships/image" Target="../media/image2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reare.com/" TargetMode="External"/><Relationship Id="rId4" Type="http://schemas.openxmlformats.org/officeDocument/2006/relationships/hyperlink" Target="http://www.dataturbine.org" TargetMode="External"/><Relationship Id="rId5" Type="http://schemas.openxmlformats.org/officeDocument/2006/relationships/image" Target="../media/image9.jpeg"/><Relationship Id="rId6" Type="http://schemas.openxmlformats.org/officeDocument/2006/relationships/image" Target="../media/image10.jpeg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ralreefeon.org/index.cfm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jpeg"/><Relationship Id="rId6" Type="http://schemas.openxmlformats.org/officeDocument/2006/relationships/image" Target="../media/image3.jpeg"/><Relationship Id="rId7" Type="http://schemas.openxmlformats.org/officeDocument/2006/relationships/image" Target="../media/image4.png"/><Relationship Id="rId8" Type="http://schemas.openxmlformats.org/officeDocument/2006/relationships/image" Target="../media/image5.jpeg"/><Relationship Id="rId9" Type="http://schemas.openxmlformats.org/officeDocument/2006/relationships/image" Target="../media/image6.gif"/><Relationship Id="rId10" Type="http://schemas.openxmlformats.org/officeDocument/2006/relationships/image" Target="../media/image7.jpeg"/><Relationship Id="rId11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openxmlformats.org/officeDocument/2006/relationships/image" Target="../media/image20.jpeg"/><Relationship Id="rId5" Type="http://schemas.openxmlformats.org/officeDocument/2006/relationships/image" Target="../media/image21.jpeg"/><Relationship Id="rId6" Type="http://schemas.openxmlformats.org/officeDocument/2006/relationships/image" Target="../media/image22.jpeg"/><Relationship Id="rId7" Type="http://schemas.openxmlformats.org/officeDocument/2006/relationships/image" Target="../media/image23.jpeg"/><Relationship Id="rId8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eader image">
            <a:hlinkClick r:id="rId2"/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09800" y="5459412"/>
            <a:ext cx="1524000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613419" y="5429930"/>
            <a:ext cx="1263489" cy="6628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PRAGMA_logo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204588" y="5124450"/>
            <a:ext cx="1143000" cy="88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7" descr="DataTurbine-longlogo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1634611" y="6092825"/>
            <a:ext cx="5569977" cy="661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4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09550" y="6202680"/>
            <a:ext cx="1085850" cy="551943"/>
          </a:xfrm>
          <a:prstGeom prst="rect">
            <a:avLst/>
          </a:prstGeom>
          <a:noFill/>
        </p:spPr>
      </p:pic>
      <p:pic>
        <p:nvPicPr>
          <p:cNvPr id="14" name="Picture 4" descr="National Science Foundation logo with rotating globe"/>
          <p:cNvPicPr>
            <a:picLocks noChangeAspect="1" noChangeArrowheads="1" noCrop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543798" y="6010275"/>
            <a:ext cx="1143001" cy="847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304800" y="8461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i="1" dirty="0" smtClean="0">
                <a:solidFill>
                  <a:srgbClr val="000090"/>
                </a:solidFill>
                <a:cs typeface="Times New Roman"/>
              </a:rPr>
              <a:t>Digital Moorea Cyberinfrastructure for Coral Reef Monitoring</a:t>
            </a:r>
            <a:endParaRPr lang="en-US" dirty="0"/>
          </a:p>
        </p:txBody>
      </p:sp>
      <p:pic>
        <p:nvPicPr>
          <p:cNvPr id="16" name="Picture 15" descr="logo-ucsb-small-28.jp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1000" y="5459412"/>
            <a:ext cx="1158649" cy="62388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505090" y="3348335"/>
            <a:ext cx="6038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Tony Fountain, Sameer Tilak, Peter Shin:  UCSD</a:t>
            </a:r>
          </a:p>
          <a:p>
            <a:r>
              <a:rPr lang="en-US" sz="2000" dirty="0" smtClean="0"/>
              <a:t>Sally Holbrook, </a:t>
            </a:r>
            <a:r>
              <a:rPr lang="en-AU" sz="2000" dirty="0" smtClean="0"/>
              <a:t>Russell J. Schmitt, Andrew Brooks, </a:t>
            </a:r>
            <a:r>
              <a:rPr lang="en-AU" sz="2000" dirty="0" err="1" smtClean="0"/>
              <a:t>Libe</a:t>
            </a:r>
            <a:r>
              <a:rPr lang="en-AU" sz="2000" dirty="0" smtClean="0"/>
              <a:t> Washburn, David Salazar</a:t>
            </a:r>
            <a:r>
              <a:rPr lang="en-US" sz="2000" dirty="0" smtClean="0"/>
              <a:t>:  UCSB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438400"/>
            <a:ext cx="6248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CREON Workshop March 2010  San Diego USA</a:t>
            </a:r>
            <a:endParaRPr lang="en-US" sz="2400" i="1" dirty="0"/>
          </a:p>
        </p:txBody>
      </p:sp>
      <p:pic>
        <p:nvPicPr>
          <p:cNvPr id="19" name="Picture 18" descr="Moore_Logo_(High_Res)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4800" y="5406299"/>
            <a:ext cx="1581150" cy="647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rchitecture Diagram June 16"/>
          <p:cNvPicPr>
            <a:picLocks noGrp="1"/>
          </p:cNvPicPr>
          <p:nvPr>
            <p:ph idx="1"/>
          </p:nvPr>
        </p:nvPicPr>
        <p:blipFill>
          <a:blip r:embed="rId2"/>
          <a:srcRect l="-126414" r="-126414"/>
          <a:stretch>
            <a:fillRect/>
          </a:stretch>
        </p:blipFill>
        <p:spPr bwMode="auto">
          <a:xfrm>
            <a:off x="762000" y="0"/>
            <a:ext cx="13106400" cy="701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152400" y="228600"/>
            <a:ext cx="5029200" cy="11732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36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Digital </a:t>
            </a:r>
            <a:r>
              <a:rPr lang="en-AU" sz="3600" b="1" i="1" kern="0" dirty="0" err="1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Moorea</a:t>
            </a:r>
            <a:endParaRPr lang="en-AU" sz="3600" b="1" i="1" kern="0" dirty="0" smtClean="0">
              <a:solidFill>
                <a:srgbClr val="000090"/>
              </a:solidFill>
              <a:ea typeface="ＭＳ Ｐゴシック" pitchFamily="-65" charset="-128"/>
              <a:cs typeface="ＭＳ Ｐゴシック" pitchFamily="-65" charset="-128"/>
            </a:endParaRPr>
          </a:p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36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 </a:t>
            </a:r>
            <a:r>
              <a:rPr lang="en-US" sz="36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Current System</a:t>
            </a:r>
            <a:endParaRPr lang="en-AU" sz="3600" b="1" i="1" kern="0" dirty="0" smtClean="0">
              <a:solidFill>
                <a:srgbClr val="000090"/>
              </a:solidFill>
              <a:ea typeface="ＭＳ Ｐゴシック" pitchFamily="-65" charset="-128"/>
              <a:cs typeface="ＭＳ Ｐゴシック" pitchFamily="-65" charset="-128"/>
            </a:endParaRPr>
          </a:p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endParaRPr kumimoji="0" lang="en-AU" sz="3600" b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itchFamily="-65" charset="-128"/>
              <a:cs typeface="ＭＳ Ｐゴシック" pitchFamily="-65" charset="-128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401877"/>
            <a:ext cx="4953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Island infrastructure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3200" dirty="0" smtClean="0"/>
              <a:t>Sensors, data acquisition devices, routers, etc.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UCSD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Data Center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3200" baseline="0" dirty="0" smtClean="0"/>
              <a:t>Servers</a:t>
            </a:r>
            <a:r>
              <a:rPr lang="en-US" sz="3200" dirty="0" smtClean="0"/>
              <a:t> for data management, event processing, databases, etc.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Client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applications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</a:pPr>
            <a:r>
              <a:rPr lang="en-US" sz="3200" baseline="0" dirty="0" smtClean="0"/>
              <a:t>Data</a:t>
            </a:r>
            <a:r>
              <a:rPr lang="en-US" sz="3200" dirty="0" smtClean="0"/>
              <a:t> viewers, analysis packages, database queries</a:t>
            </a: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 smtClean="0">
                <a:solidFill>
                  <a:srgbClr val="000090"/>
                </a:solidFill>
              </a:rPr>
              <a:t>Current Instrumentation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pPr>
              <a:buNone/>
            </a:pPr>
            <a:endParaRPr lang="en-US" dirty="0"/>
          </a:p>
        </p:txBody>
      </p:sp>
      <p:graphicFrame>
        <p:nvGraphicFramePr>
          <p:cNvPr id="64514" name="Object 2"/>
          <p:cNvGraphicFramePr>
            <a:graphicFrameLocks noChangeAspect="1"/>
          </p:cNvGraphicFramePr>
          <p:nvPr/>
        </p:nvGraphicFramePr>
        <p:xfrm>
          <a:off x="990600" y="1417638"/>
          <a:ext cx="13098939" cy="3886200"/>
        </p:xfrm>
        <a:graphic>
          <a:graphicData uri="http://schemas.openxmlformats.org/presentationml/2006/ole">
            <p:oleObj spid="_x0000_s64514" name="Document" r:id="rId3" imgW="6121400" imgH="1816100" progId="Word.Document.12">
              <p:link updateAutomatic="1"/>
            </p:oleObj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90600" y="5664498"/>
            <a:ext cx="769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Plus </a:t>
            </a:r>
            <a:r>
              <a:rPr lang="en-US" sz="2400" dirty="0" err="1" smtClean="0"/>
              <a:t>dataloggers</a:t>
            </a:r>
            <a:r>
              <a:rPr lang="en-US" sz="2400" dirty="0" smtClean="0"/>
              <a:t>, routers, serial to Ethernet boxes.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 smtClean="0">
                <a:solidFill>
                  <a:srgbClr val="000090"/>
                </a:solidFill>
              </a:rPr>
              <a:t>UCSD Data Center</a:t>
            </a:r>
            <a:endParaRPr lang="en-US" sz="3600" b="1" i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355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Manage real-time data streams and applications</a:t>
            </a:r>
          </a:p>
          <a:p>
            <a:pPr lvl="1"/>
            <a:r>
              <a:rPr lang="en-US" dirty="0" smtClean="0"/>
              <a:t>Partition acquisition, processing, and publishing</a:t>
            </a:r>
          </a:p>
          <a:p>
            <a:pPr lvl="1"/>
            <a:r>
              <a:rPr lang="en-US" dirty="0" smtClean="0"/>
              <a:t>Modularity, scalability, robustness</a:t>
            </a:r>
          </a:p>
          <a:p>
            <a:r>
              <a:rPr lang="en-US" dirty="0" smtClean="0"/>
              <a:t>Employ cloud-computing concepts</a:t>
            </a:r>
          </a:p>
          <a:p>
            <a:pPr lvl="1"/>
            <a:r>
              <a:rPr lang="en-US" dirty="0" smtClean="0"/>
              <a:t>Services (Application As A Service, AAAS)</a:t>
            </a:r>
          </a:p>
          <a:p>
            <a:pPr lvl="2"/>
            <a:r>
              <a:rPr lang="en-US" dirty="0" smtClean="0"/>
              <a:t>Open Geospatial Consortium (OGC) Sensor Web Enablement (SWE) services </a:t>
            </a:r>
          </a:p>
          <a:p>
            <a:pPr lvl="2">
              <a:buNone/>
            </a:pPr>
            <a:r>
              <a:rPr lang="en-US" dirty="0" smtClean="0"/>
              <a:t>    (</a:t>
            </a:r>
            <a:r>
              <a:rPr lang="en-US" dirty="0" smtClean="0">
                <a:hlinkClick r:id="rId2"/>
              </a:rPr>
              <a:t>www.opengeospatial.org/projects/groups/sensorweb</a:t>
            </a:r>
            <a:r>
              <a:rPr lang="en-US" dirty="0" smtClean="0"/>
              <a:t>). </a:t>
            </a:r>
          </a:p>
          <a:p>
            <a:pPr lvl="1"/>
            <a:r>
              <a:rPr lang="en-US" dirty="0" smtClean="0"/>
              <a:t>Virtualization (abstraction over computer hardware)</a:t>
            </a:r>
          </a:p>
          <a:p>
            <a:pPr lvl="2"/>
            <a:r>
              <a:rPr lang="en-US" dirty="0" smtClean="0"/>
              <a:t>Utilize the Xen hypervisor (</a:t>
            </a:r>
            <a:r>
              <a:rPr lang="en-US" dirty="0" err="1" smtClean="0"/>
              <a:t>xen.org</a:t>
            </a:r>
            <a:r>
              <a:rPr lang="en-US" dirty="0" smtClean="0"/>
              <a:t>/, </a:t>
            </a:r>
            <a:r>
              <a:rPr lang="en-US" dirty="0" err="1" smtClean="0"/>
              <a:t>www.redhat.com</a:t>
            </a:r>
            <a:r>
              <a:rPr lang="en-US" dirty="0" smtClean="0"/>
              <a:t>). </a:t>
            </a:r>
          </a:p>
          <a:p>
            <a:pPr lvl="1"/>
            <a:r>
              <a:rPr lang="en-US" dirty="0" smtClean="0"/>
              <a:t>Utility computing (pay-as-you-go-model)</a:t>
            </a:r>
          </a:p>
          <a:p>
            <a:pPr lvl="2"/>
            <a:r>
              <a:rPr lang="en-US" dirty="0" smtClean="0"/>
              <a:t>Plan to migrate virtual machines to other cloud-computing platforms including Amazon’s E2C (aws.amazon.com/ec2/). 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Benefits of Virtualization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00600"/>
          </a:xfrm>
        </p:spPr>
        <p:txBody>
          <a:bodyPr>
            <a:normAutofit fontScale="77500" lnSpcReduction="20000"/>
          </a:bodyPr>
          <a:lstStyle/>
          <a:p>
            <a:r>
              <a:rPr lang="en-AU" sz="4129" dirty="0" smtClean="0"/>
              <a:t>Portability across hardware platforms. </a:t>
            </a:r>
          </a:p>
          <a:p>
            <a:r>
              <a:rPr lang="en-AU" sz="4129" dirty="0" smtClean="0"/>
              <a:t>Simplified system administration (less physical machines to manage).</a:t>
            </a:r>
          </a:p>
          <a:p>
            <a:r>
              <a:rPr lang="en-AU" sz="4129" dirty="0" smtClean="0"/>
              <a:t>Increased uptime and faster failure recovery (since virtual machines are not bound to any physical machine, they are more portable and can be efficiently migrated across physical machines). </a:t>
            </a:r>
          </a:p>
          <a:p>
            <a:r>
              <a:rPr lang="en-AU" sz="4129" dirty="0" smtClean="0"/>
              <a:t>Elasticity: the </a:t>
            </a:r>
            <a:r>
              <a:rPr lang="en-AU" sz="4129" dirty="0"/>
              <a:t>ability to acquire and release compute resources as demand waxes and wanes</a:t>
            </a:r>
            <a:r>
              <a:rPr lang="en-AU" sz="3859" dirty="0"/>
              <a:t>.</a:t>
            </a:r>
            <a:r>
              <a:rPr lang="en-AU" sz="3859" dirty="0" smtClean="0"/>
              <a:t> </a:t>
            </a:r>
            <a:endParaRPr lang="en-US" sz="3859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XenA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3000"/>
            <a:ext cx="5470352" cy="3959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8508" y="4982561"/>
            <a:ext cx="80959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 In the current Digital Moorea deployment we utilize the </a:t>
            </a:r>
            <a:r>
              <a:rPr lang="en-US" sz="2400" dirty="0" err="1" smtClean="0"/>
              <a:t>Xen</a:t>
            </a:r>
            <a:r>
              <a:rPr lang="en-US" sz="2400" dirty="0" smtClean="0"/>
              <a:t> </a:t>
            </a:r>
            <a:r>
              <a:rPr lang="en-US" sz="2400" dirty="0" err="1" smtClean="0"/>
              <a:t>hypervisor</a:t>
            </a:r>
            <a:r>
              <a:rPr lang="en-US" sz="2400" dirty="0" smtClean="0"/>
              <a:t>. 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 The host OS is Red Hat Enterprise Linux (RHEL)  and guest operating systems are also RHEL.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66388" y="1445055"/>
            <a:ext cx="3977612" cy="2757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000" dirty="0" smtClean="0"/>
              <a:t> </a:t>
            </a:r>
            <a:r>
              <a:rPr lang="en-US" sz="2400" dirty="0" smtClean="0"/>
              <a:t>Sits above the hardware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400" dirty="0" smtClean="0"/>
              <a:t> Controls execution of virtual machines.</a:t>
            </a:r>
          </a:p>
          <a:p>
            <a:pPr>
              <a:lnSpc>
                <a:spcPct val="90000"/>
              </a:lnSpc>
              <a:buFont typeface="Arial"/>
              <a:buChar char="•"/>
            </a:pPr>
            <a:r>
              <a:rPr lang="en-US" sz="2400" dirty="0" smtClean="0"/>
              <a:t> Responsible for CPU scheduling and memory partitioning of virtual machines.</a:t>
            </a:r>
          </a:p>
          <a:p>
            <a:pPr>
              <a:lnSpc>
                <a:spcPct val="90000"/>
              </a:lnSpc>
            </a:pPr>
            <a:endParaRPr lang="en-US" sz="2400" dirty="0" smtClean="0"/>
          </a:p>
          <a:p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Xen Hypervisor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Real-time Event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876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State of health monitoring of system</a:t>
            </a:r>
          </a:p>
          <a:p>
            <a:pPr lvl="1"/>
            <a:r>
              <a:rPr lang="en-US" dirty="0" smtClean="0"/>
              <a:t>Detect problems early to avoid data loss, minimize system down time</a:t>
            </a:r>
          </a:p>
          <a:p>
            <a:pPr lvl="1"/>
            <a:r>
              <a:rPr lang="en-US" dirty="0" smtClean="0"/>
              <a:t>Examples: sensor, network, server failures, </a:t>
            </a:r>
            <a:r>
              <a:rPr lang="en-US" dirty="0" err="1" smtClean="0"/>
              <a:t>QoS</a:t>
            </a:r>
            <a:r>
              <a:rPr lang="en-US" dirty="0" smtClean="0"/>
              <a:t> breaches. </a:t>
            </a:r>
          </a:p>
          <a:p>
            <a:r>
              <a:rPr lang="en-US" dirty="0" smtClean="0"/>
              <a:t>Environmental phenomena</a:t>
            </a:r>
          </a:p>
          <a:p>
            <a:pPr lvl="1"/>
            <a:r>
              <a:rPr lang="en-US" dirty="0" smtClean="0"/>
              <a:t>Detect events of interest in science data and respond (e.g., adaptive sampling, initiate campaign-style deployments).</a:t>
            </a:r>
          </a:p>
          <a:p>
            <a:pPr lvl="1"/>
            <a:r>
              <a:rPr lang="en-US" dirty="0" smtClean="0"/>
              <a:t>Examples:  Onset of coral bleaching, nutrient runoff, internal waves, tsunami warning.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i="1" dirty="0" smtClean="0">
                <a:solidFill>
                  <a:srgbClr val="000090"/>
                </a:solidFill>
              </a:rPr>
              <a:t>Event Stream Processing with ESPER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914400"/>
            <a:ext cx="8686800" cy="3200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/>
              <a:t>ESPER: Open source event stream processing (ESP) and event correlation engine (CEP). (</a:t>
            </a:r>
            <a:r>
              <a:rPr lang="en-US" sz="2000" dirty="0" smtClean="0">
                <a:hlinkClick r:id="rId2"/>
              </a:rPr>
              <a:t>http://www.espertech.com/products/esper.php</a:t>
            </a:r>
            <a:r>
              <a:rPr lang="en-US" sz="2000" dirty="0" smtClean="0"/>
              <a:t>)</a:t>
            </a:r>
          </a:p>
          <a:p>
            <a:r>
              <a:rPr lang="en-US" sz="2000" dirty="0" smtClean="0"/>
              <a:t>Detect situations in real-time and to trigger custom actions when event conditions occur among event streams. </a:t>
            </a:r>
          </a:p>
          <a:p>
            <a:r>
              <a:rPr lang="en-US" sz="2000" dirty="0" smtClean="0"/>
              <a:t>Provides a rich Event Processing Language (EPL) to express filtering, aggregation, and joins, over sliding windows of multiple event streams. </a:t>
            </a:r>
          </a:p>
          <a:p>
            <a:r>
              <a:rPr lang="en-US" sz="2000" dirty="0" smtClean="0"/>
              <a:t>Provides pattern semantics to express complex temporal causality among events.</a:t>
            </a:r>
            <a:endParaRPr lang="en-US" sz="2000" dirty="0"/>
          </a:p>
        </p:txBody>
      </p:sp>
      <p:pic>
        <p:nvPicPr>
          <p:cNvPr id="48130" name="Picture 2" descr="C:\Documents and Settings\Peter\Desktop\products_esp_cep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19200" y="3595890"/>
            <a:ext cx="6957115" cy="314781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CR_May_4_200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08" y="1219200"/>
            <a:ext cx="8894193" cy="542607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9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Digital </a:t>
            </a:r>
            <a:r>
              <a:rPr kumimoji="0" lang="en-US" sz="3900" b="1" i="1" u="none" strike="noStrike" kern="1200" cap="none" spc="0" normalizeH="0" baseline="0" noProof="0" dirty="0" err="1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Moorea</a:t>
            </a:r>
            <a:r>
              <a:rPr kumimoji="0" lang="en-US" sz="39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Data</a:t>
            </a:r>
            <a:r>
              <a:rPr kumimoji="0" lang="en-US" sz="3900" b="1" i="1" u="none" strike="noStrike" kern="1200" cap="none" spc="0" normalizeH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lang="en-US" sz="3900" b="1" i="1" dirty="0" smtClean="0">
                <a:solidFill>
                  <a:srgbClr val="000090"/>
                </a:solidFill>
                <a:latin typeface="+mj-lt"/>
                <a:ea typeface="+mj-ea"/>
                <a:cs typeface="+mj-cs"/>
              </a:rPr>
              <a:t>Streams</a:t>
            </a:r>
            <a:r>
              <a:rPr kumimoji="0" lang="en-US" sz="39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3900" b="1" i="1" u="none" strike="noStrike" kern="1200" cap="none" spc="0" normalizeH="0" baseline="0" noProof="0" dirty="0" smtClean="0">
                <a:ln>
                  <a:noFill/>
                </a:ln>
                <a:solidFill>
                  <a:srgbClr val="000090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en-US" sz="2000" b="1" i="1" u="none" strike="noStrike" kern="1200" cap="none" spc="0" normalizeH="0" baseline="0" noProof="0" dirty="0">
              <a:ln>
                <a:noFill/>
              </a:ln>
              <a:solidFill>
                <a:srgbClr val="000090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i="1" dirty="0" smtClean="0">
                <a:solidFill>
                  <a:srgbClr val="000090"/>
                </a:solidFill>
              </a:rPr>
              <a:t>Next Deployment Hardware</a:t>
            </a:r>
            <a:endParaRPr lang="en-US" sz="3600" dirty="0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Buoy </a:t>
            </a:r>
          </a:p>
          <a:p>
            <a:pPr lvl="1">
              <a:buNone/>
            </a:pPr>
            <a:r>
              <a:rPr lang="en-US" sz="2000" dirty="0" smtClean="0"/>
              <a:t>The buoy contains antenna, </a:t>
            </a:r>
            <a:r>
              <a:rPr lang="en-US" sz="2000" dirty="0" err="1" smtClean="0"/>
              <a:t>wifi</a:t>
            </a:r>
            <a:r>
              <a:rPr lang="en-US" sz="2000" dirty="0" smtClean="0"/>
              <a:t>-modem, data logger, battery, and inductive modem.</a:t>
            </a:r>
          </a:p>
          <a:p>
            <a:r>
              <a:rPr lang="en-US" sz="2000" dirty="0" smtClean="0"/>
              <a:t>CTP sensor </a:t>
            </a:r>
          </a:p>
          <a:p>
            <a:pPr lvl="1">
              <a:buNone/>
            </a:pPr>
            <a:r>
              <a:rPr lang="en-US" sz="2000" dirty="0" smtClean="0"/>
              <a:t>Five SBE 37s will measure conductivity, temperature and pressure at different depth. </a:t>
            </a:r>
          </a:p>
          <a:p>
            <a:r>
              <a:rPr lang="en-US" sz="2000" dirty="0" smtClean="0"/>
              <a:t>TP sensor </a:t>
            </a:r>
          </a:p>
          <a:p>
            <a:pPr lvl="1">
              <a:buNone/>
            </a:pPr>
            <a:r>
              <a:rPr lang="en-US" sz="2000" dirty="0" smtClean="0"/>
              <a:t>Three SBE 39s will measure the temperature and pressure.  </a:t>
            </a:r>
          </a:p>
          <a:p>
            <a:r>
              <a:rPr lang="en-US" sz="2000" dirty="0" smtClean="0"/>
              <a:t>ADCP</a:t>
            </a:r>
          </a:p>
          <a:p>
            <a:r>
              <a:rPr lang="en-US" sz="2000" dirty="0" smtClean="0"/>
              <a:t>Wave &amp; Tidal Recorder </a:t>
            </a:r>
            <a:endParaRPr lang="en-US" sz="2000" dirty="0"/>
          </a:p>
        </p:txBody>
      </p:sp>
      <p:cxnSp>
        <p:nvCxnSpPr>
          <p:cNvPr id="17" name="Straight Connector 16"/>
          <p:cNvCxnSpPr>
            <a:stCxn id="20" idx="4"/>
          </p:cNvCxnSpPr>
          <p:nvPr/>
        </p:nvCxnSpPr>
        <p:spPr>
          <a:xfrm rot="5400000">
            <a:off x="76200" y="4229100"/>
            <a:ext cx="31242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" y="2133600"/>
            <a:ext cx="2590800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1066800" y="1524000"/>
            <a:ext cx="1143000" cy="1143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Buoy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42900" y="2286000"/>
            <a:ext cx="83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828800" y="3276600"/>
            <a:ext cx="10668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 CTP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1828800" y="3886200"/>
            <a:ext cx="10668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 TP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457200" y="4876800"/>
            <a:ext cx="1066800" cy="9151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ADCP</a:t>
            </a:r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 rot="5400000">
            <a:off x="1256506" y="5410994"/>
            <a:ext cx="457200" cy="30480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1828800" y="4876800"/>
            <a:ext cx="1066800" cy="9151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Wave &amp; Tidal Recorder</a:t>
            </a:r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 rot="16200000" flipH="1">
            <a:off x="1580753" y="5391547"/>
            <a:ext cx="457200" cy="343694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42900" y="5791994"/>
            <a:ext cx="3009900" cy="1588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066800" y="5879068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 Floor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Summary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13556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Status</a:t>
            </a:r>
          </a:p>
          <a:p>
            <a:pPr lvl="1"/>
            <a:r>
              <a:rPr lang="en-US" dirty="0" smtClean="0"/>
              <a:t>Current System deployed and stable since April 2009</a:t>
            </a:r>
          </a:p>
          <a:p>
            <a:pPr lvl="1"/>
            <a:r>
              <a:rPr lang="en-US" dirty="0" smtClean="0"/>
              <a:t>Passed numerous tests for reliability and performance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Future Plans</a:t>
            </a:r>
          </a:p>
          <a:p>
            <a:pPr lvl="1"/>
            <a:r>
              <a:rPr lang="en-US" dirty="0" smtClean="0"/>
              <a:t>Next deployment buoy and sensors</a:t>
            </a:r>
          </a:p>
          <a:p>
            <a:pPr lvl="1"/>
            <a:r>
              <a:rPr lang="en-US" dirty="0" smtClean="0"/>
              <a:t>OGC SWE services integration </a:t>
            </a:r>
          </a:p>
          <a:p>
            <a:pPr lvl="1"/>
            <a:r>
              <a:rPr lang="en-US" dirty="0" smtClean="0"/>
              <a:t>Portability and elasticity experiments on multiple compute clouds</a:t>
            </a:r>
          </a:p>
          <a:p>
            <a:pPr lvl="1"/>
            <a:r>
              <a:rPr lang="en-US" dirty="0" smtClean="0"/>
              <a:t>Integration with other sites in the Coral Reef Environmental Observatory Network</a:t>
            </a:r>
          </a:p>
          <a:p>
            <a:pPr lvl="1">
              <a:buNone/>
            </a:pPr>
            <a:endParaRPr lang="en-US" dirty="0" smtClean="0"/>
          </a:p>
          <a:p>
            <a:pPr lvl="1">
              <a:buNone/>
            </a:pPr>
            <a:r>
              <a:rPr lang="en-US" dirty="0" smtClean="0">
                <a:solidFill>
                  <a:srgbClr val="FF0000"/>
                </a:solidFill>
              </a:rPr>
              <a:t>Paper can be downloaded at: </a:t>
            </a:r>
            <a:r>
              <a:rPr lang="en-US" dirty="0" err="1" smtClean="0">
                <a:solidFill>
                  <a:srgbClr val="FF0000"/>
                </a:solidFill>
              </a:rPr>
              <a:t>http://www.dataturbine.org/publications/digital-moorea-cyberinfrastructure-coral-reef-monitoring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52400"/>
            <a:ext cx="8610600" cy="914400"/>
          </a:xfrm>
        </p:spPr>
        <p:txBody>
          <a:bodyPr>
            <a:noAutofit/>
          </a:bodyPr>
          <a:lstStyle/>
          <a:p>
            <a:r>
              <a:rPr lang="en-US" sz="3600" b="1" i="1" dirty="0" smtClean="0">
                <a:solidFill>
                  <a:srgbClr val="000090"/>
                </a:solidFill>
                <a:cs typeface="Times New Roman"/>
              </a:rPr>
              <a:t>Open Source </a:t>
            </a:r>
            <a:r>
              <a:rPr lang="en-US" sz="3600" b="1" i="1" dirty="0" err="1" smtClean="0">
                <a:solidFill>
                  <a:srgbClr val="000090"/>
                </a:solidFill>
                <a:cs typeface="Times New Roman"/>
              </a:rPr>
              <a:t>DataTurbine</a:t>
            </a:r>
            <a:r>
              <a:rPr lang="en-US" sz="3600" b="1" i="1" dirty="0" smtClean="0">
                <a:solidFill>
                  <a:srgbClr val="000090"/>
                </a:solidFill>
                <a:cs typeface="Times New Roman"/>
              </a:rPr>
              <a:t> </a:t>
            </a:r>
            <a:br>
              <a:rPr lang="en-US" sz="3600" b="1" i="1" dirty="0" smtClean="0">
                <a:solidFill>
                  <a:srgbClr val="000090"/>
                </a:solidFill>
                <a:cs typeface="Times New Roman"/>
              </a:rPr>
            </a:br>
            <a:endParaRPr lang="en-US" sz="3600" i="1" dirty="0">
              <a:solidFill>
                <a:srgbClr val="000090"/>
              </a:solidFill>
              <a:cs typeface="Times New Roman"/>
            </a:endParaRPr>
          </a:p>
        </p:txBody>
      </p:sp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609600" y="152400"/>
            <a:ext cx="7772400" cy="11430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7" tIns="44450" rIns="90487" bIns="44450" anchor="ctr">
            <a:prstTxWarp prst="textNoShape">
              <a:avLst/>
            </a:prstTxWarp>
          </a:bodyPr>
          <a:lstStyle/>
          <a:p>
            <a:pPr algn="ctr" eaLnBrk="1" hangingPunct="1"/>
            <a:endParaRPr lang="en-US" sz="3200" u="none">
              <a:solidFill>
                <a:schemeClr val="tx2"/>
              </a:solidFill>
            </a:endParaRP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228600" y="1222375"/>
            <a:ext cx="6149898" cy="4893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400" u="none" dirty="0" smtClean="0"/>
              <a:t> Open Source Middleware for sensor networks and streaming data applications.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400" u="none" dirty="0" smtClean="0"/>
              <a:t> Provides support for integrating heterogeneous sensors and instruments.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400" u="none" dirty="0"/>
              <a:t> Scalable support for in-network intelligent routing, data processing, filtering, and topology management</a:t>
            </a:r>
            <a:endParaRPr lang="en-US" sz="2400" u="none" dirty="0" smtClean="0"/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400" u="none" dirty="0" smtClean="0"/>
              <a:t>Originally developed </a:t>
            </a:r>
            <a:r>
              <a:rPr lang="en-US" sz="2400" u="none" dirty="0"/>
              <a:t>by </a:t>
            </a:r>
            <a:r>
              <a:rPr lang="en-US" sz="2400" u="none" dirty="0" err="1"/>
              <a:t>Creare</a:t>
            </a:r>
            <a:r>
              <a:rPr lang="en-US" sz="2400" u="none" dirty="0"/>
              <a:t> Inc., </a:t>
            </a:r>
            <a:r>
              <a:rPr lang="en-US" sz="2400" u="none" dirty="0">
                <a:hlinkClick r:id="rId3"/>
              </a:rPr>
              <a:t>http://www.creare.com/</a:t>
            </a:r>
            <a:r>
              <a:rPr lang="en-US" sz="2400" u="none" dirty="0"/>
              <a:t> </a:t>
            </a:r>
          </a:p>
          <a:p>
            <a:pPr eaLnBrk="1" hangingPunct="1">
              <a:spcBef>
                <a:spcPct val="50000"/>
              </a:spcBef>
              <a:buFontTx/>
              <a:buChar char="•"/>
            </a:pPr>
            <a:r>
              <a:rPr lang="en-US" sz="2400" u="none" dirty="0"/>
              <a:t> OPEN SOURCE SOFTWARE - Apache </a:t>
            </a:r>
            <a:r>
              <a:rPr lang="en-US" sz="2400" u="none" dirty="0" smtClean="0"/>
              <a:t>2.0.  </a:t>
            </a:r>
            <a:r>
              <a:rPr lang="en-US" sz="2400" dirty="0" smtClean="0">
                <a:hlinkClick r:id="rId4"/>
              </a:rPr>
              <a:t>www.dataturbine.org</a:t>
            </a:r>
            <a:r>
              <a:rPr lang="en-US" sz="2400" dirty="0" smtClean="0"/>
              <a:t> </a:t>
            </a:r>
            <a:endParaRPr lang="en-US" sz="2400" u="none" dirty="0" smtClean="0"/>
          </a:p>
        </p:txBody>
      </p:sp>
      <p:pic>
        <p:nvPicPr>
          <p:cNvPr id="19461" name="Picture 5" descr="nb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378498" y="3124200"/>
            <a:ext cx="2765502" cy="1524000"/>
          </a:xfrm>
          <a:prstGeom prst="rect">
            <a:avLst/>
          </a:prstGeom>
          <a:noFill/>
        </p:spPr>
      </p:pic>
      <p:pic>
        <p:nvPicPr>
          <p:cNvPr id="19462" name="Picture 6" descr="rb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941360" y="4648200"/>
            <a:ext cx="1981200" cy="1828800"/>
          </a:xfrm>
          <a:prstGeom prst="rect">
            <a:avLst/>
          </a:prstGeom>
          <a:noFill/>
        </p:spPr>
      </p:pic>
      <p:pic>
        <p:nvPicPr>
          <p:cNvPr id="19463" name="Picture 7" descr="prod_rbnb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941360" y="1066800"/>
            <a:ext cx="1669240" cy="1524000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 Box 2"/>
          <p:cNvSpPr txBox="1">
            <a:spLocks noChangeArrowheads="1"/>
          </p:cNvSpPr>
          <p:nvPr/>
        </p:nvSpPr>
        <p:spPr bwMode="auto">
          <a:xfrm>
            <a:off x="2694250" y="233363"/>
            <a:ext cx="4051134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3600" b="1" i="1" u="none" dirty="0" smtClean="0">
                <a:solidFill>
                  <a:srgbClr val="000090"/>
                </a:solidFill>
                <a:latin typeface="+mj-lt"/>
              </a:rPr>
              <a:t>Acknowledgements</a:t>
            </a:r>
            <a:endParaRPr lang="en-US" sz="3600" b="1" i="1" u="none" dirty="0">
              <a:solidFill>
                <a:srgbClr val="000090"/>
              </a:solidFill>
              <a:latin typeface="+mj-lt"/>
            </a:endParaRPr>
          </a:p>
        </p:txBody>
      </p:sp>
      <p:sp>
        <p:nvSpPr>
          <p:cNvPr id="54275" name="Text Box 3"/>
          <p:cNvSpPr txBox="1">
            <a:spLocks noChangeArrowheads="1"/>
          </p:cNvSpPr>
          <p:nvPr/>
        </p:nvSpPr>
        <p:spPr bwMode="auto">
          <a:xfrm>
            <a:off x="1066800" y="1143000"/>
            <a:ext cx="73152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FontTx/>
              <a:buChar char="•"/>
            </a:pPr>
            <a:r>
              <a:rPr lang="en-US" sz="3200" dirty="0" smtClean="0"/>
              <a:t> Open Source </a:t>
            </a:r>
            <a:r>
              <a:rPr lang="en-US" sz="3200" dirty="0" err="1" smtClean="0"/>
              <a:t>DataTurbine</a:t>
            </a:r>
            <a:r>
              <a:rPr lang="en-US" sz="3200" dirty="0" smtClean="0"/>
              <a:t> Team </a:t>
            </a:r>
          </a:p>
          <a:p>
            <a:pPr>
              <a:buFontTx/>
              <a:buChar char="•"/>
            </a:pPr>
            <a:r>
              <a:rPr lang="en-US" sz="3200" dirty="0" smtClean="0"/>
              <a:t> Open Source </a:t>
            </a:r>
            <a:r>
              <a:rPr lang="en-US" sz="3200" dirty="0" err="1" smtClean="0"/>
              <a:t>DataTurbine</a:t>
            </a:r>
            <a:r>
              <a:rPr lang="en-US" sz="3200" dirty="0" smtClean="0"/>
              <a:t> Partners</a:t>
            </a:r>
          </a:p>
          <a:p>
            <a:pPr>
              <a:buFontTx/>
              <a:buChar char="•"/>
            </a:pPr>
            <a:r>
              <a:rPr lang="en-US" sz="3200" u="none" dirty="0" smtClean="0"/>
              <a:t> Funding </a:t>
            </a:r>
            <a:r>
              <a:rPr lang="en-US" sz="3200" u="none" dirty="0"/>
              <a:t>Agencies</a:t>
            </a:r>
          </a:p>
          <a:p>
            <a:pPr lvl="1">
              <a:buFontTx/>
              <a:buChar char="•"/>
            </a:pPr>
            <a:r>
              <a:rPr lang="en-US" sz="3200" u="none" dirty="0"/>
              <a:t> </a:t>
            </a:r>
            <a:r>
              <a:rPr lang="en-US" sz="3200" u="none" dirty="0" smtClean="0"/>
              <a:t>National Science Foundation</a:t>
            </a:r>
          </a:p>
          <a:p>
            <a:pPr lvl="1">
              <a:buFontTx/>
              <a:buChar char="•"/>
            </a:pPr>
            <a:r>
              <a:rPr lang="en-US" sz="3200" u="none" dirty="0"/>
              <a:t> Gordon and Betty Moore Foundation</a:t>
            </a:r>
            <a:endParaRPr lang="en-US" sz="3200" u="none" dirty="0" smtClean="0"/>
          </a:p>
          <a:p>
            <a:pPr>
              <a:buFontTx/>
              <a:buChar char="•"/>
            </a:pPr>
            <a:r>
              <a:rPr lang="en-US" sz="3200" u="none" dirty="0" smtClean="0"/>
              <a:t> Corporate Partners</a:t>
            </a:r>
          </a:p>
          <a:p>
            <a:pPr lvl="1">
              <a:buFontTx/>
              <a:buChar char="•"/>
            </a:pPr>
            <a:r>
              <a:rPr lang="en-US" sz="3200" dirty="0" err="1" smtClean="0"/>
              <a:t>Erigo</a:t>
            </a:r>
            <a:r>
              <a:rPr lang="en-US" sz="3200" dirty="0" smtClean="0"/>
              <a:t> Technologies </a:t>
            </a:r>
          </a:p>
          <a:p>
            <a:pPr lvl="1">
              <a:buFontTx/>
              <a:buChar char="•"/>
            </a:pPr>
            <a:r>
              <a:rPr lang="en-US" sz="3200" u="none" dirty="0" err="1" smtClean="0"/>
              <a:t>Creare</a:t>
            </a:r>
            <a:r>
              <a:rPr lang="en-US" sz="3200" u="none" dirty="0" smtClean="0"/>
              <a:t> Inc.</a:t>
            </a:r>
            <a:endParaRPr lang="en-US" sz="3200" u="none" dirty="0"/>
          </a:p>
        </p:txBody>
      </p:sp>
      <p:pic>
        <p:nvPicPr>
          <p:cNvPr id="54276" name="Picture 2" descr="Header image">
            <a:hlinkClick r:id="rId3"/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09800" y="5376862"/>
            <a:ext cx="1524000" cy="633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4277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943600" y="5406299"/>
            <a:ext cx="1219200" cy="6396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PRAGMA_logo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494027" y="5124450"/>
            <a:ext cx="1143000" cy="885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7" descr="DataTurbine-longlogo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1924050" y="6092825"/>
            <a:ext cx="5569977" cy="6617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24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209550" y="6202680"/>
            <a:ext cx="1085850" cy="551943"/>
          </a:xfrm>
          <a:prstGeom prst="rect">
            <a:avLst/>
          </a:prstGeom>
          <a:noFill/>
        </p:spPr>
      </p:pic>
      <p:pic>
        <p:nvPicPr>
          <p:cNvPr id="12" name="Picture 4" descr="National Science Foundation logo with rotating globe"/>
          <p:cNvPicPr>
            <a:picLocks noChangeAspect="1" noChangeArrowheads="1" noCrop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543798" y="6010275"/>
            <a:ext cx="1143001" cy="847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12" descr="logo-ucsb-small-28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43400" y="5376862"/>
            <a:ext cx="1176338" cy="633413"/>
          </a:xfrm>
          <a:prstGeom prst="rect">
            <a:avLst/>
          </a:prstGeom>
        </p:spPr>
      </p:pic>
      <p:pic>
        <p:nvPicPr>
          <p:cNvPr id="14" name="Picture 13" descr="Moore_Logo_(High_Res).jp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2900" y="5362756"/>
            <a:ext cx="1581150" cy="6475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 smtClean="0">
                <a:solidFill>
                  <a:srgbClr val="000090"/>
                </a:solidFill>
              </a:rPr>
              <a:t>DataTurbine Application Models</a:t>
            </a:r>
            <a:endParaRPr lang="en-US" sz="3600" b="1" i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Data Center Server – integrate and serve real-time data streams.</a:t>
            </a:r>
          </a:p>
          <a:p>
            <a:r>
              <a:rPr lang="en-US" dirty="0" smtClean="0"/>
              <a:t>Networks of Sensors and Servers – move some processing functions into the network (e.g., buffering, topology management, reliable transport over intermittent networks).</a:t>
            </a:r>
          </a:p>
          <a:p>
            <a:r>
              <a:rPr lang="en-US" dirty="0" smtClean="0"/>
              <a:t>Short-term experiments and campaign-style deployments (e.g., capture data streams for later replay and analysis).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1356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i="1" dirty="0" smtClean="0">
                <a:solidFill>
                  <a:srgbClr val="000090"/>
                </a:solidFill>
              </a:rPr>
              <a:t>A Sampler of OSDT Applications</a:t>
            </a:r>
            <a:endParaRPr lang="en-US" sz="3600" b="1" i="1" dirty="0">
              <a:solidFill>
                <a:srgbClr val="00009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659415" cy="4525963"/>
          </a:xfrm>
        </p:spPr>
        <p:txBody>
          <a:bodyPr>
            <a:normAutofit fontScale="92500"/>
          </a:bodyPr>
          <a:lstStyle/>
          <a:p>
            <a:r>
              <a:rPr lang="en-US" sz="2595" dirty="0" smtClean="0"/>
              <a:t>Structural Health Monitoring</a:t>
            </a:r>
          </a:p>
          <a:p>
            <a:r>
              <a:rPr lang="en-US" sz="2595" dirty="0" smtClean="0"/>
              <a:t>Earthquake Engineering</a:t>
            </a:r>
          </a:p>
          <a:p>
            <a:r>
              <a:rPr lang="en-US" sz="2595" dirty="0" smtClean="0"/>
              <a:t>Airborne Environmental Monitoring</a:t>
            </a:r>
          </a:p>
          <a:p>
            <a:r>
              <a:rPr lang="en-US" sz="2595" dirty="0" smtClean="0"/>
              <a:t>Autonomous Vehicles</a:t>
            </a:r>
          </a:p>
          <a:p>
            <a:r>
              <a:rPr lang="en-US" sz="2595" dirty="0" smtClean="0"/>
              <a:t>Coral Reef Monitoring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New_Lotus_AV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3867963"/>
            <a:ext cx="2971800" cy="1981200"/>
          </a:xfrm>
          <a:prstGeom prst="rect">
            <a:avLst/>
          </a:prstGeom>
        </p:spPr>
      </p:pic>
      <p:pic>
        <p:nvPicPr>
          <p:cNvPr id="5" name="Picture 4" descr="Bridge_17_000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248401" y="1214356"/>
            <a:ext cx="2743200" cy="1805552"/>
          </a:xfrm>
          <a:prstGeom prst="rect">
            <a:avLst/>
          </a:prstGeom>
          <a:noFill/>
        </p:spPr>
      </p:pic>
      <p:pic>
        <p:nvPicPr>
          <p:cNvPr id="6" name="Picture 9" descr="DC-8 taking off from San Jose, Costa Rica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16615" y="1214356"/>
            <a:ext cx="2903185" cy="1608839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6019800" y="5849163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000090"/>
                </a:solidFill>
              </a:rPr>
              <a:t>Shep</a:t>
            </a:r>
            <a:r>
              <a:rPr lang="en-US" dirty="0" smtClean="0">
                <a:solidFill>
                  <a:srgbClr val="000090"/>
                </a:solidFill>
              </a:rPr>
              <a:t> Pitts, Lotus Engineering and N Carolina State Univ.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48401" y="3019908"/>
            <a:ext cx="2590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90"/>
                </a:solidFill>
              </a:rPr>
              <a:t>Rich Christenson, Univ. of Connecticut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352800" y="2742909"/>
            <a:ext cx="251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90"/>
                </a:solidFill>
              </a:rPr>
              <a:t>Lawrence C. </a:t>
            </a:r>
            <a:r>
              <a:rPr lang="en-US" dirty="0" err="1" smtClean="0">
                <a:solidFill>
                  <a:srgbClr val="000090"/>
                </a:solidFill>
              </a:rPr>
              <a:t>Freudinger</a:t>
            </a:r>
            <a:r>
              <a:rPr lang="en-US" dirty="0" smtClean="0">
                <a:solidFill>
                  <a:srgbClr val="000090"/>
                </a:solidFill>
              </a:rPr>
              <a:t>, NASA Dryden Flight Research Center</a:t>
            </a:r>
            <a:endParaRPr lang="en-US" dirty="0"/>
          </a:p>
        </p:txBody>
      </p:sp>
      <p:pic>
        <p:nvPicPr>
          <p:cNvPr id="11" name="Picture 10" descr="mcr2-fountain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6615" y="4020840"/>
            <a:ext cx="1752600" cy="192065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895600" y="5941497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90"/>
                </a:solidFill>
              </a:rPr>
              <a:t>Russell J. Schmitt, UCSB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1143000" y="1066800"/>
            <a:ext cx="7391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sp>
        <p:nvSpPr>
          <p:cNvPr id="38917" name="Text Box 5"/>
          <p:cNvSpPr txBox="1">
            <a:spLocks noChangeArrowheads="1"/>
          </p:cNvSpPr>
          <p:nvPr/>
        </p:nvSpPr>
        <p:spPr bwMode="auto">
          <a:xfrm>
            <a:off x="1" y="1433513"/>
            <a:ext cx="4419599" cy="4124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2400" b="1" dirty="0" smtClean="0"/>
          </a:p>
          <a:p>
            <a:endParaRPr lang="en-US" b="1" dirty="0"/>
          </a:p>
          <a:p>
            <a:pPr>
              <a:buFontTx/>
              <a:buChar char="•"/>
            </a:pPr>
            <a:r>
              <a:rPr lang="en-US" sz="2000" b="1" dirty="0"/>
              <a:t> How resistant are coral reefs to degradation?</a:t>
            </a:r>
          </a:p>
          <a:p>
            <a:pPr>
              <a:buFontTx/>
              <a:buChar char="•"/>
            </a:pPr>
            <a:endParaRPr lang="en-US" sz="2000" b="1" dirty="0"/>
          </a:p>
          <a:p>
            <a:pPr>
              <a:buFontTx/>
              <a:buChar char="•"/>
            </a:pPr>
            <a:r>
              <a:rPr lang="en-US" sz="2000" b="1" dirty="0"/>
              <a:t> After degradation, how rapid is recovery? (resilience)</a:t>
            </a:r>
          </a:p>
          <a:p>
            <a:pPr>
              <a:buFontTx/>
              <a:buChar char="•"/>
            </a:pPr>
            <a:endParaRPr lang="en-US" sz="2000" b="1" dirty="0"/>
          </a:p>
          <a:p>
            <a:pPr>
              <a:buFontTx/>
              <a:buChar char="•"/>
            </a:pPr>
            <a:r>
              <a:rPr lang="en-US" sz="2000" b="1" dirty="0"/>
              <a:t> Can rate of recovery keep up with rates of disturbance?</a:t>
            </a:r>
          </a:p>
          <a:p>
            <a:endParaRPr lang="en-US" sz="2000" b="1" dirty="0"/>
          </a:p>
          <a:p>
            <a:pPr>
              <a:buFontTx/>
              <a:buChar char="•"/>
            </a:pPr>
            <a:r>
              <a:rPr lang="en-US" sz="2000" b="1" dirty="0"/>
              <a:t> What is the joint effect of disturbances &amp; climate forcing?</a:t>
            </a:r>
            <a:r>
              <a:rPr lang="en-US" sz="2000" dirty="0"/>
              <a:t> </a:t>
            </a:r>
          </a:p>
        </p:txBody>
      </p:sp>
      <p:pic>
        <p:nvPicPr>
          <p:cNvPr id="38919" name="Picture 7" descr="moorea subtida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4678363"/>
            <a:ext cx="9144000" cy="2179637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52400" y="586638"/>
            <a:ext cx="5029200" cy="11732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32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Digital Moorea</a:t>
            </a:r>
          </a:p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AU" sz="32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Coral Reef (MCR) </a:t>
            </a:r>
            <a:r>
              <a:rPr lang="en-US" sz="3200" b="1" i="1" kern="0" dirty="0" smtClean="0">
                <a:solidFill>
                  <a:srgbClr val="000090"/>
                </a:solidFill>
                <a:ea typeface="ＭＳ Ｐゴシック" pitchFamily="-65" charset="-128"/>
                <a:cs typeface="ＭＳ Ｐゴシック" pitchFamily="-65" charset="-128"/>
              </a:rPr>
              <a:t>LTER Site</a:t>
            </a:r>
            <a:endParaRPr lang="en-AU" sz="3200" b="1" i="1" kern="0" dirty="0" smtClean="0">
              <a:solidFill>
                <a:srgbClr val="000090"/>
              </a:solidFill>
              <a:ea typeface="ＭＳ Ｐゴシック" pitchFamily="-65" charset="-128"/>
              <a:cs typeface="ＭＳ Ｐゴシック" pitchFamily="-65" charset="-128"/>
            </a:endParaRPr>
          </a:p>
          <a:p>
            <a:pPr lvl="0" algn="ctr" defTabSz="914400" eaLnBrk="0" fontAlgn="base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endParaRPr kumimoji="0" lang="en-AU" sz="3600" b="1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j-lt"/>
              <a:ea typeface="ＭＳ Ｐゴシック" pitchFamily="-65" charset="-128"/>
              <a:cs typeface="ＭＳ Ｐゴシック" pitchFamily="-65" charset="-128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4191000" y="1433513"/>
            <a:ext cx="4800599" cy="3200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endParaRPr lang="en-US" sz="2400" b="1" dirty="0" smtClean="0"/>
          </a:p>
          <a:p>
            <a:endParaRPr lang="en-US" b="1" dirty="0"/>
          </a:p>
          <a:p>
            <a:pPr>
              <a:buFontTx/>
              <a:buChar char="•"/>
            </a:pPr>
            <a:r>
              <a:rPr lang="en-US" sz="2000" b="1" dirty="0" smtClean="0"/>
              <a:t> Integration of heterogeneous underwater sensors.</a:t>
            </a:r>
          </a:p>
          <a:p>
            <a:pPr>
              <a:buFontTx/>
              <a:buChar char="•"/>
            </a:pPr>
            <a:endParaRPr lang="en-US" sz="2000" b="1" dirty="0" smtClean="0"/>
          </a:p>
          <a:p>
            <a:pPr>
              <a:buFontTx/>
              <a:buChar char="•"/>
            </a:pPr>
            <a:r>
              <a:rPr lang="en-US" sz="2000" b="1" dirty="0" smtClean="0"/>
              <a:t> Real-time streaming of sensor data, wide area networks, wired and wireless.</a:t>
            </a:r>
          </a:p>
          <a:p>
            <a:pPr>
              <a:buFontTx/>
              <a:buChar char="•"/>
            </a:pPr>
            <a:endParaRPr lang="en-US" sz="2000" b="1" dirty="0" smtClean="0"/>
          </a:p>
          <a:p>
            <a:pPr>
              <a:buFontTx/>
              <a:buChar char="•"/>
            </a:pPr>
            <a:r>
              <a:rPr lang="en-US" sz="2000" dirty="0" smtClean="0"/>
              <a:t> </a:t>
            </a:r>
            <a:r>
              <a:rPr lang="en-US" sz="2000" b="1" dirty="0" smtClean="0"/>
              <a:t>Integrated cyberinfrastructure for acquisition, event detection, and modeling.</a:t>
            </a:r>
            <a:endParaRPr lang="en-US" sz="2000" dirty="0"/>
          </a:p>
        </p:txBody>
      </p:sp>
      <p:pic>
        <p:nvPicPr>
          <p:cNvPr id="9" name="Picture 4" descr="mooreasid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309109" y="282750"/>
            <a:ext cx="3225291" cy="1781054"/>
          </a:xfrm>
          <a:prstGeom prst="rect">
            <a:avLst/>
          </a:prstGeom>
          <a:noFill/>
          <a:ln w="38100">
            <a:solidFill>
              <a:srgbClr val="00FFFF"/>
            </a:solidFill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274638"/>
            <a:ext cx="9143999" cy="1143000"/>
          </a:xfrm>
        </p:spPr>
        <p:txBody>
          <a:bodyPr>
            <a:normAutofit fontScale="90000"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MCR Sensor Deployments (non-real-time)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880131"/>
            <a:ext cx="9143999" cy="64700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Approach:  Incrementally bring deployments into real-time system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665137" y="1257944"/>
            <a:ext cx="5822226" cy="4824513"/>
            <a:chOff x="0" y="0"/>
            <a:chExt cx="9144000" cy="7557191"/>
          </a:xfrm>
        </p:grpSpPr>
        <p:pic>
          <p:nvPicPr>
            <p:cNvPr id="5" name="Picture 4" descr="moorea_color"/>
            <p:cNvPicPr>
              <a:picLocks noChangeAspect="1" noChangeArrowheads="1"/>
            </p:cNvPicPr>
            <p:nvPr/>
          </p:nvPicPr>
          <p:blipFill>
            <a:blip r:embed="rId2"/>
            <a:srcRect t="1862" b="2394"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" name="AutoShape 5"/>
            <p:cNvSpPr>
              <a:spLocks noChangeArrowheads="1"/>
            </p:cNvSpPr>
            <p:nvPr/>
          </p:nvSpPr>
          <p:spPr bwMode="auto">
            <a:xfrm>
              <a:off x="4279900" y="192088"/>
              <a:ext cx="881063" cy="776287"/>
            </a:xfrm>
            <a:custGeom>
              <a:avLst/>
              <a:gdLst>
                <a:gd name="T0" fmla="*/ 770930 w 21600"/>
                <a:gd name="T1" fmla="*/ 388144 h 21600"/>
                <a:gd name="T2" fmla="*/ 440532 w 21600"/>
                <a:gd name="T3" fmla="*/ 776287 h 21600"/>
                <a:gd name="T4" fmla="*/ 110133 w 21600"/>
                <a:gd name="T5" fmla="*/ 388144 h 21600"/>
                <a:gd name="T6" fmla="*/ 440532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500 w 21600"/>
                <a:gd name="T13" fmla="*/ 4500 h 21600"/>
                <a:gd name="T14" fmla="*/ 17100 w 21600"/>
                <a:gd name="T15" fmla="*/ 171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5400" y="21600"/>
                  </a:lnTo>
                  <a:lnTo>
                    <a:pt x="162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AutoShape 6"/>
            <p:cNvSpPr>
              <a:spLocks noChangeArrowheads="1"/>
            </p:cNvSpPr>
            <p:nvPr/>
          </p:nvSpPr>
          <p:spPr bwMode="auto">
            <a:xfrm rot="14715832">
              <a:off x="5647532" y="173831"/>
              <a:ext cx="869950" cy="528637"/>
            </a:xfrm>
            <a:prstGeom prst="parallelogram">
              <a:avLst>
                <a:gd name="adj" fmla="val 41141"/>
              </a:avLst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8" name="AutoShape 7"/>
            <p:cNvSpPr>
              <a:spLocks noChangeArrowheads="1"/>
            </p:cNvSpPr>
            <p:nvPr/>
          </p:nvSpPr>
          <p:spPr bwMode="auto">
            <a:xfrm rot="6138400">
              <a:off x="7944644" y="1958181"/>
              <a:ext cx="485775" cy="728663"/>
            </a:xfrm>
            <a:prstGeom prst="parallelogram">
              <a:avLst>
                <a:gd name="adj" fmla="val 10144"/>
              </a:avLst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9" name="AutoShape 8"/>
            <p:cNvSpPr>
              <a:spLocks noChangeArrowheads="1"/>
            </p:cNvSpPr>
            <p:nvPr/>
          </p:nvSpPr>
          <p:spPr bwMode="auto">
            <a:xfrm rot="6996044">
              <a:off x="7631906" y="3472657"/>
              <a:ext cx="498475" cy="750888"/>
            </a:xfrm>
            <a:prstGeom prst="parallelogram">
              <a:avLst>
                <a:gd name="adj" fmla="val 10144"/>
              </a:avLst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AutoShape 9"/>
            <p:cNvSpPr>
              <a:spLocks noChangeArrowheads="1"/>
            </p:cNvSpPr>
            <p:nvPr/>
          </p:nvSpPr>
          <p:spPr bwMode="auto">
            <a:xfrm rot="2532767">
              <a:off x="598488" y="2241550"/>
              <a:ext cx="654050" cy="863600"/>
            </a:xfrm>
            <a:prstGeom prst="parallelogram">
              <a:avLst>
                <a:gd name="adj" fmla="val 25000"/>
              </a:avLst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AutoShape 10"/>
            <p:cNvSpPr>
              <a:spLocks noChangeArrowheads="1"/>
            </p:cNvSpPr>
            <p:nvPr/>
          </p:nvSpPr>
          <p:spPr bwMode="auto">
            <a:xfrm rot="2855736">
              <a:off x="2976562" y="5060951"/>
              <a:ext cx="600075" cy="920750"/>
            </a:xfrm>
            <a:prstGeom prst="parallelogram">
              <a:avLst>
                <a:gd name="adj" fmla="val 25000"/>
              </a:avLst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5197475" y="366713"/>
              <a:ext cx="300038" cy="1700212"/>
            </a:xfrm>
            <a:prstGeom prst="rect">
              <a:avLst/>
            </a:prstGeom>
            <a:solidFill>
              <a:srgbClr val="FFFF00">
                <a:alpha val="39999"/>
              </a:srgbClr>
            </a:solidFill>
            <a:ln w="9525">
              <a:solidFill>
                <a:srgbClr val="FFFF0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Text Box 14"/>
            <p:cNvSpPr txBox="1">
              <a:spLocks noChangeArrowheads="1"/>
            </p:cNvSpPr>
            <p:nvPr/>
          </p:nvSpPr>
          <p:spPr bwMode="auto">
            <a:xfrm>
              <a:off x="4324350" y="942976"/>
              <a:ext cx="785813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1</a:t>
              </a:r>
            </a:p>
          </p:txBody>
        </p:sp>
        <p:sp>
          <p:nvSpPr>
            <p:cNvPr id="14" name="Text Box 16"/>
            <p:cNvSpPr txBox="1">
              <a:spLocks noChangeArrowheads="1"/>
            </p:cNvSpPr>
            <p:nvPr/>
          </p:nvSpPr>
          <p:spPr bwMode="auto">
            <a:xfrm>
              <a:off x="5838825" y="719140"/>
              <a:ext cx="785813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2</a:t>
              </a:r>
            </a:p>
          </p:txBody>
        </p:sp>
        <p:sp>
          <p:nvSpPr>
            <p:cNvPr id="15" name="Text Box 17"/>
            <p:cNvSpPr txBox="1">
              <a:spLocks noChangeArrowheads="1"/>
            </p:cNvSpPr>
            <p:nvPr/>
          </p:nvSpPr>
          <p:spPr bwMode="auto">
            <a:xfrm>
              <a:off x="6992938" y="1838325"/>
              <a:ext cx="785812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3</a:t>
              </a:r>
            </a:p>
          </p:txBody>
        </p:sp>
        <p:sp>
          <p:nvSpPr>
            <p:cNvPr id="16" name="Text Box 18"/>
            <p:cNvSpPr txBox="1">
              <a:spLocks noChangeArrowheads="1"/>
            </p:cNvSpPr>
            <p:nvPr/>
          </p:nvSpPr>
          <p:spPr bwMode="auto">
            <a:xfrm>
              <a:off x="6764337" y="3252788"/>
              <a:ext cx="785812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4</a:t>
              </a:r>
            </a:p>
          </p:txBody>
        </p:sp>
        <p:sp>
          <p:nvSpPr>
            <p:cNvPr id="17" name="Text Box 19"/>
            <p:cNvSpPr txBox="1">
              <a:spLocks noChangeArrowheads="1"/>
            </p:cNvSpPr>
            <p:nvPr/>
          </p:nvSpPr>
          <p:spPr bwMode="auto">
            <a:xfrm>
              <a:off x="3617914" y="4778375"/>
              <a:ext cx="785812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5</a:t>
              </a:r>
            </a:p>
          </p:txBody>
        </p:sp>
        <p:sp>
          <p:nvSpPr>
            <p:cNvPr id="18" name="Text Box 20"/>
            <p:cNvSpPr txBox="1">
              <a:spLocks noChangeArrowheads="1"/>
            </p:cNvSpPr>
            <p:nvPr/>
          </p:nvSpPr>
          <p:spPr bwMode="auto">
            <a:xfrm>
              <a:off x="1236663" y="1938339"/>
              <a:ext cx="785812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MCR LTER 6</a:t>
              </a:r>
            </a:p>
          </p:txBody>
        </p:sp>
        <p:sp>
          <p:nvSpPr>
            <p:cNvPr id="19" name="Text Box 21"/>
            <p:cNvSpPr txBox="1">
              <a:spLocks noChangeArrowheads="1"/>
            </p:cNvSpPr>
            <p:nvPr/>
          </p:nvSpPr>
          <p:spPr bwMode="auto">
            <a:xfrm>
              <a:off x="4960938" y="2047875"/>
              <a:ext cx="785812" cy="11570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sz="1400"/>
                <a:t>Cook’s Bay</a:t>
              </a:r>
            </a:p>
          </p:txBody>
        </p:sp>
        <p:grpSp>
          <p:nvGrpSpPr>
            <p:cNvPr id="20" name="Group 19"/>
            <p:cNvGrpSpPr>
              <a:grpSpLocks/>
            </p:cNvGrpSpPr>
            <p:nvPr/>
          </p:nvGrpSpPr>
          <p:grpSpPr bwMode="auto">
            <a:xfrm>
              <a:off x="234950" y="200026"/>
              <a:ext cx="396875" cy="1096964"/>
              <a:chOff x="94" y="96"/>
              <a:chExt cx="250" cy="691"/>
            </a:xfrm>
          </p:grpSpPr>
          <p:sp>
            <p:nvSpPr>
              <p:cNvPr id="73" name="Text Box 25"/>
              <p:cNvSpPr txBox="1">
                <a:spLocks noChangeArrowheads="1"/>
              </p:cNvSpPr>
              <p:nvPr/>
            </p:nvSpPr>
            <p:spPr bwMode="auto">
              <a:xfrm>
                <a:off x="94" y="149"/>
                <a:ext cx="250" cy="63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prstTxWarp prst="textNoShape">
                  <a:avLst/>
                </a:prstTxWarp>
                <a:spAutoFit/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>
                    <a:solidFill>
                      <a:schemeClr val="bg1"/>
                    </a:solidFill>
                    <a:latin typeface="Bookman Old Style" pitchFamily="-107" charset="0"/>
                  </a:rPr>
                  <a:t>N</a:t>
                </a:r>
              </a:p>
            </p:txBody>
          </p:sp>
          <p:sp>
            <p:nvSpPr>
              <p:cNvPr id="74" name="Line 26"/>
              <p:cNvSpPr>
                <a:spLocks noChangeShapeType="1"/>
              </p:cNvSpPr>
              <p:nvPr/>
            </p:nvSpPr>
            <p:spPr bwMode="auto">
              <a:xfrm flipV="1">
                <a:off x="98" y="96"/>
                <a:ext cx="0" cy="219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round/>
                <a:headEnd type="diamond" w="sm" len="lg"/>
                <a:tailEnd type="stealth" w="lg" len="lg"/>
              </a:ln>
            </p:spPr>
            <p:txBody>
              <a:bodyPr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Arial" pitchFamily="-107" charset="0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1" name="Text Box 28"/>
            <p:cNvSpPr txBox="1">
              <a:spLocks noChangeArrowheads="1"/>
            </p:cNvSpPr>
            <p:nvPr/>
          </p:nvSpPr>
          <p:spPr bwMode="auto">
            <a:xfrm>
              <a:off x="7097713" y="6062663"/>
              <a:ext cx="2046287" cy="14945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000">
                  <a:solidFill>
                    <a:schemeClr val="bg1"/>
                  </a:solidFill>
                </a:rPr>
                <a:t>Moorea</a:t>
              </a:r>
            </a:p>
            <a:p>
              <a:pPr algn="ctr"/>
              <a:r>
                <a:rPr lang="en-US">
                  <a:solidFill>
                    <a:schemeClr val="bg1"/>
                  </a:solidFill>
                </a:rPr>
                <a:t>French Polynesia</a:t>
              </a:r>
            </a:p>
          </p:txBody>
        </p:sp>
        <p:sp>
          <p:nvSpPr>
            <p:cNvPr id="22" name="Line 30"/>
            <p:cNvSpPr>
              <a:spLocks noChangeShapeType="1"/>
            </p:cNvSpPr>
            <p:nvPr/>
          </p:nvSpPr>
          <p:spPr bwMode="auto">
            <a:xfrm>
              <a:off x="4613275" y="877888"/>
              <a:ext cx="307975" cy="2063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3" name="Text Box 33"/>
            <p:cNvSpPr txBox="1">
              <a:spLocks noChangeArrowheads="1"/>
            </p:cNvSpPr>
            <p:nvPr/>
          </p:nvSpPr>
          <p:spPr bwMode="auto">
            <a:xfrm>
              <a:off x="0" y="6613526"/>
              <a:ext cx="1416049" cy="6267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000">
                  <a:solidFill>
                    <a:schemeClr val="bg1"/>
                  </a:solidFill>
                </a:rPr>
                <a:t>Rev. 10 June 2009</a:t>
              </a:r>
            </a:p>
          </p:txBody>
        </p:sp>
        <p:sp>
          <p:nvSpPr>
            <p:cNvPr id="24" name="Line 34"/>
            <p:cNvSpPr>
              <a:spLocks noChangeShapeType="1"/>
            </p:cNvSpPr>
            <p:nvPr/>
          </p:nvSpPr>
          <p:spPr bwMode="auto">
            <a:xfrm flipV="1">
              <a:off x="4440238" y="592138"/>
              <a:ext cx="287337" cy="3810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5" name="Line 35"/>
            <p:cNvSpPr>
              <a:spLocks noChangeShapeType="1"/>
            </p:cNvSpPr>
            <p:nvPr/>
          </p:nvSpPr>
          <p:spPr bwMode="auto">
            <a:xfrm>
              <a:off x="4592638" y="430213"/>
              <a:ext cx="307975" cy="158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6" name="Line 36"/>
            <p:cNvSpPr>
              <a:spLocks noChangeShapeType="1"/>
            </p:cNvSpPr>
            <p:nvPr/>
          </p:nvSpPr>
          <p:spPr bwMode="auto">
            <a:xfrm>
              <a:off x="6135688" y="642938"/>
              <a:ext cx="307975" cy="2063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" name="Line 37"/>
            <p:cNvSpPr>
              <a:spLocks noChangeShapeType="1"/>
            </p:cNvSpPr>
            <p:nvPr/>
          </p:nvSpPr>
          <p:spPr bwMode="auto">
            <a:xfrm>
              <a:off x="6021388" y="436563"/>
              <a:ext cx="307975" cy="2063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" name="Line 38"/>
            <p:cNvSpPr>
              <a:spLocks noChangeShapeType="1"/>
            </p:cNvSpPr>
            <p:nvPr/>
          </p:nvSpPr>
          <p:spPr bwMode="auto">
            <a:xfrm>
              <a:off x="5826125" y="271463"/>
              <a:ext cx="307975" cy="158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9" name="Line 39"/>
            <p:cNvSpPr>
              <a:spLocks noChangeShapeType="1"/>
            </p:cNvSpPr>
            <p:nvPr/>
          </p:nvSpPr>
          <p:spPr bwMode="auto">
            <a:xfrm flipH="1">
              <a:off x="7924800" y="2084388"/>
              <a:ext cx="60325" cy="309562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0" name="Line 40"/>
            <p:cNvSpPr>
              <a:spLocks noChangeShapeType="1"/>
            </p:cNvSpPr>
            <p:nvPr/>
          </p:nvSpPr>
          <p:spPr bwMode="auto">
            <a:xfrm flipH="1">
              <a:off x="8067675" y="2141538"/>
              <a:ext cx="60325" cy="309562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1" name="Line 41"/>
            <p:cNvSpPr>
              <a:spLocks noChangeShapeType="1"/>
            </p:cNvSpPr>
            <p:nvPr/>
          </p:nvSpPr>
          <p:spPr bwMode="auto">
            <a:xfrm flipH="1">
              <a:off x="8220075" y="2179638"/>
              <a:ext cx="60325" cy="309562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2" name="Line 42"/>
            <p:cNvSpPr>
              <a:spLocks noChangeShapeType="1"/>
            </p:cNvSpPr>
            <p:nvPr/>
          </p:nvSpPr>
          <p:spPr bwMode="auto">
            <a:xfrm flipH="1">
              <a:off x="7550150" y="3579813"/>
              <a:ext cx="169863" cy="23018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3" name="Line 43"/>
            <p:cNvSpPr>
              <a:spLocks noChangeShapeType="1"/>
            </p:cNvSpPr>
            <p:nvPr/>
          </p:nvSpPr>
          <p:spPr bwMode="auto">
            <a:xfrm flipH="1">
              <a:off x="7702550" y="3665538"/>
              <a:ext cx="169863" cy="230187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4" name="Line 44"/>
            <p:cNvSpPr>
              <a:spLocks noChangeShapeType="1"/>
            </p:cNvSpPr>
            <p:nvPr/>
          </p:nvSpPr>
          <p:spPr bwMode="auto">
            <a:xfrm flipH="1">
              <a:off x="7889875" y="3733800"/>
              <a:ext cx="169863" cy="230188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5" name="Line 45"/>
            <p:cNvSpPr>
              <a:spLocks noChangeShapeType="1"/>
            </p:cNvSpPr>
            <p:nvPr/>
          </p:nvSpPr>
          <p:spPr bwMode="auto">
            <a:xfrm flipH="1">
              <a:off x="3448050" y="5343525"/>
              <a:ext cx="209550" cy="19050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Line 46"/>
            <p:cNvSpPr>
              <a:spLocks noChangeShapeType="1"/>
            </p:cNvSpPr>
            <p:nvPr/>
          </p:nvSpPr>
          <p:spPr bwMode="auto">
            <a:xfrm>
              <a:off x="3136900" y="5418138"/>
              <a:ext cx="177800" cy="20955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7" name="Line 47"/>
            <p:cNvSpPr>
              <a:spLocks noChangeShapeType="1"/>
            </p:cNvSpPr>
            <p:nvPr/>
          </p:nvSpPr>
          <p:spPr bwMode="auto">
            <a:xfrm>
              <a:off x="2941638" y="5549900"/>
              <a:ext cx="177800" cy="20955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8" name="Line 48"/>
            <p:cNvSpPr>
              <a:spLocks noChangeShapeType="1"/>
            </p:cNvSpPr>
            <p:nvPr/>
          </p:nvSpPr>
          <p:spPr bwMode="auto">
            <a:xfrm>
              <a:off x="1093788" y="2309813"/>
              <a:ext cx="149225" cy="19050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9" name="Line 49"/>
            <p:cNvSpPr>
              <a:spLocks noChangeShapeType="1"/>
            </p:cNvSpPr>
            <p:nvPr/>
          </p:nvSpPr>
          <p:spPr bwMode="auto">
            <a:xfrm>
              <a:off x="866775" y="2541588"/>
              <a:ext cx="58738" cy="24130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0" name="Line 50"/>
            <p:cNvSpPr>
              <a:spLocks noChangeShapeType="1"/>
            </p:cNvSpPr>
            <p:nvPr/>
          </p:nvSpPr>
          <p:spPr bwMode="auto">
            <a:xfrm>
              <a:off x="661988" y="2624138"/>
              <a:ext cx="58737" cy="241300"/>
            </a:xfrm>
            <a:prstGeom prst="line">
              <a:avLst/>
            </a:prstGeom>
            <a:noFill/>
            <a:ln w="19050">
              <a:solidFill>
                <a:srgbClr val="333333"/>
              </a:solidFill>
              <a:round/>
              <a:headEnd type="oval" w="sm" len="med"/>
              <a:tailEnd type="oval" w="sm" len="med"/>
            </a:ln>
          </p:spPr>
          <p:txBody>
            <a:bodyPr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1" name="Oval 40"/>
            <p:cNvSpPr>
              <a:spLocks noChangeArrowheads="1"/>
            </p:cNvSpPr>
            <p:nvPr/>
          </p:nvSpPr>
          <p:spPr bwMode="auto">
            <a:xfrm>
              <a:off x="4778375" y="441325"/>
              <a:ext cx="66675" cy="66675"/>
            </a:xfrm>
            <a:prstGeom prst="ellipse">
              <a:avLst/>
            </a:prstGeom>
            <a:solidFill>
              <a:srgbClr val="80008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2" name="Oval 41"/>
            <p:cNvSpPr>
              <a:spLocks noChangeArrowheads="1"/>
            </p:cNvSpPr>
            <p:nvPr/>
          </p:nvSpPr>
          <p:spPr bwMode="auto">
            <a:xfrm>
              <a:off x="4500563" y="415925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3" name="Oval 42"/>
            <p:cNvSpPr>
              <a:spLocks noChangeArrowheads="1"/>
            </p:cNvSpPr>
            <p:nvPr/>
          </p:nvSpPr>
          <p:spPr bwMode="auto">
            <a:xfrm>
              <a:off x="4500563" y="339725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4" name="Oval 43"/>
            <p:cNvSpPr>
              <a:spLocks noChangeArrowheads="1"/>
            </p:cNvSpPr>
            <p:nvPr/>
          </p:nvSpPr>
          <p:spPr bwMode="auto">
            <a:xfrm>
              <a:off x="4716463" y="325438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5" name="Oval 44"/>
            <p:cNvSpPr>
              <a:spLocks noChangeArrowheads="1"/>
            </p:cNvSpPr>
            <p:nvPr/>
          </p:nvSpPr>
          <p:spPr bwMode="auto">
            <a:xfrm>
              <a:off x="5230813" y="477838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6" name="Oval 45"/>
            <p:cNvSpPr>
              <a:spLocks noChangeArrowheads="1"/>
            </p:cNvSpPr>
            <p:nvPr/>
          </p:nvSpPr>
          <p:spPr bwMode="auto">
            <a:xfrm>
              <a:off x="6022975" y="260350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7" name="Oval 46"/>
            <p:cNvSpPr>
              <a:spLocks noChangeArrowheads="1"/>
            </p:cNvSpPr>
            <p:nvPr/>
          </p:nvSpPr>
          <p:spPr bwMode="auto">
            <a:xfrm>
              <a:off x="5353050" y="1481138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8" name="Oval 47"/>
            <p:cNvSpPr>
              <a:spLocks noChangeArrowheads="1"/>
            </p:cNvSpPr>
            <p:nvPr/>
          </p:nvSpPr>
          <p:spPr bwMode="auto">
            <a:xfrm>
              <a:off x="8178800" y="2290763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9" name="Oval 48"/>
            <p:cNvSpPr>
              <a:spLocks noChangeArrowheads="1"/>
            </p:cNvSpPr>
            <p:nvPr/>
          </p:nvSpPr>
          <p:spPr bwMode="auto">
            <a:xfrm>
              <a:off x="8258175" y="2309813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0" name="Oval 49"/>
            <p:cNvSpPr>
              <a:spLocks noChangeArrowheads="1"/>
            </p:cNvSpPr>
            <p:nvPr/>
          </p:nvSpPr>
          <p:spPr bwMode="auto">
            <a:xfrm>
              <a:off x="7988300" y="3921125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1" name="Oval 50"/>
            <p:cNvSpPr>
              <a:spLocks noChangeArrowheads="1"/>
            </p:cNvSpPr>
            <p:nvPr/>
          </p:nvSpPr>
          <p:spPr bwMode="auto">
            <a:xfrm>
              <a:off x="2905125" y="5627688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2" name="Oval 51"/>
            <p:cNvSpPr>
              <a:spLocks noChangeArrowheads="1"/>
            </p:cNvSpPr>
            <p:nvPr/>
          </p:nvSpPr>
          <p:spPr bwMode="auto">
            <a:xfrm>
              <a:off x="7886700" y="3824288"/>
              <a:ext cx="66675" cy="66675"/>
            </a:xfrm>
            <a:prstGeom prst="ellipse">
              <a:avLst/>
            </a:prstGeom>
            <a:solidFill>
              <a:srgbClr val="80008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3" name="Oval 52"/>
            <p:cNvSpPr>
              <a:spLocks noChangeArrowheads="1"/>
            </p:cNvSpPr>
            <p:nvPr/>
          </p:nvSpPr>
          <p:spPr bwMode="auto">
            <a:xfrm>
              <a:off x="3025775" y="5538788"/>
              <a:ext cx="66675" cy="66675"/>
            </a:xfrm>
            <a:prstGeom prst="ellipse">
              <a:avLst/>
            </a:prstGeom>
            <a:solidFill>
              <a:srgbClr val="80008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4" name="Oval 53"/>
            <p:cNvSpPr>
              <a:spLocks noChangeArrowheads="1"/>
            </p:cNvSpPr>
            <p:nvPr/>
          </p:nvSpPr>
          <p:spPr bwMode="auto">
            <a:xfrm>
              <a:off x="6011863" y="185738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5" name="Oval 54"/>
            <p:cNvSpPr>
              <a:spLocks noChangeArrowheads="1"/>
            </p:cNvSpPr>
            <p:nvPr/>
          </p:nvSpPr>
          <p:spPr bwMode="auto">
            <a:xfrm>
              <a:off x="4508500" y="487363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6" name="Oval 55"/>
            <p:cNvSpPr>
              <a:spLocks noChangeArrowheads="1"/>
            </p:cNvSpPr>
            <p:nvPr/>
          </p:nvSpPr>
          <p:spPr bwMode="auto">
            <a:xfrm>
              <a:off x="4487863" y="201613"/>
              <a:ext cx="66675" cy="66675"/>
            </a:xfrm>
            <a:prstGeom prst="ellipse">
              <a:avLst/>
            </a:prstGeom>
            <a:solidFill>
              <a:srgbClr val="339966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7" name="Oval 56"/>
            <p:cNvSpPr>
              <a:spLocks noChangeArrowheads="1"/>
            </p:cNvSpPr>
            <p:nvPr/>
          </p:nvSpPr>
          <p:spPr bwMode="auto">
            <a:xfrm>
              <a:off x="4592638" y="531813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8" name="Oval 57"/>
            <p:cNvSpPr>
              <a:spLocks noChangeArrowheads="1"/>
            </p:cNvSpPr>
            <p:nvPr/>
          </p:nvSpPr>
          <p:spPr bwMode="auto">
            <a:xfrm>
              <a:off x="6062663" y="368300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59" name="Oval 58"/>
            <p:cNvSpPr>
              <a:spLocks noChangeArrowheads="1"/>
            </p:cNvSpPr>
            <p:nvPr/>
          </p:nvSpPr>
          <p:spPr bwMode="auto">
            <a:xfrm>
              <a:off x="695325" y="2689225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0" name="Oval 59"/>
            <p:cNvSpPr>
              <a:spLocks noChangeArrowheads="1"/>
            </p:cNvSpPr>
            <p:nvPr/>
          </p:nvSpPr>
          <p:spPr bwMode="auto">
            <a:xfrm>
              <a:off x="561975" y="2698750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1" name="Oval 60"/>
            <p:cNvSpPr>
              <a:spLocks noChangeArrowheads="1"/>
            </p:cNvSpPr>
            <p:nvPr/>
          </p:nvSpPr>
          <p:spPr bwMode="auto">
            <a:xfrm>
              <a:off x="847725" y="2660650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2" name="Oval 61"/>
            <p:cNvSpPr>
              <a:spLocks noChangeArrowheads="1"/>
            </p:cNvSpPr>
            <p:nvPr/>
          </p:nvSpPr>
          <p:spPr bwMode="auto">
            <a:xfrm>
              <a:off x="3114675" y="5476875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3" name="Oval 62"/>
            <p:cNvSpPr>
              <a:spLocks noChangeArrowheads="1"/>
            </p:cNvSpPr>
            <p:nvPr/>
          </p:nvSpPr>
          <p:spPr bwMode="auto">
            <a:xfrm>
              <a:off x="7794625" y="3767138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4" name="Oval 63"/>
            <p:cNvSpPr>
              <a:spLocks noChangeArrowheads="1"/>
            </p:cNvSpPr>
            <p:nvPr/>
          </p:nvSpPr>
          <p:spPr bwMode="auto">
            <a:xfrm>
              <a:off x="8093075" y="2265363"/>
              <a:ext cx="66675" cy="66675"/>
            </a:xfrm>
            <a:prstGeom prst="ellipse">
              <a:avLst/>
            </a:prstGeom>
            <a:solidFill>
              <a:srgbClr val="FF0000">
                <a:alpha val="50195"/>
              </a:srgb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5" name="AutoShape 82"/>
            <p:cNvSpPr>
              <a:spLocks noChangeArrowheads="1"/>
            </p:cNvSpPr>
            <p:nvPr/>
          </p:nvSpPr>
          <p:spPr bwMode="auto">
            <a:xfrm>
              <a:off x="5251450" y="555625"/>
              <a:ext cx="88900" cy="88900"/>
            </a:xfrm>
            <a:prstGeom prst="diamond">
              <a:avLst/>
            </a:prstGeom>
            <a:solidFill>
              <a:srgbClr val="33333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6" name="AutoShape 85"/>
            <p:cNvSpPr>
              <a:spLocks noChangeArrowheads="1"/>
            </p:cNvSpPr>
            <p:nvPr/>
          </p:nvSpPr>
          <p:spPr bwMode="auto">
            <a:xfrm>
              <a:off x="5251450" y="1058863"/>
              <a:ext cx="88900" cy="88900"/>
            </a:xfrm>
            <a:prstGeom prst="diamond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7" name="Oval 66"/>
            <p:cNvSpPr>
              <a:spLocks noChangeArrowheads="1"/>
            </p:cNvSpPr>
            <p:nvPr/>
          </p:nvSpPr>
          <p:spPr bwMode="auto">
            <a:xfrm>
              <a:off x="1135063" y="2303463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8" name="Oval 67"/>
            <p:cNvSpPr>
              <a:spLocks noChangeArrowheads="1"/>
            </p:cNvSpPr>
            <p:nvPr/>
          </p:nvSpPr>
          <p:spPr bwMode="auto">
            <a:xfrm>
              <a:off x="7558088" y="3654425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9" name="Oval 68"/>
            <p:cNvSpPr>
              <a:spLocks noChangeArrowheads="1"/>
            </p:cNvSpPr>
            <p:nvPr/>
          </p:nvSpPr>
          <p:spPr bwMode="auto">
            <a:xfrm>
              <a:off x="7902575" y="2181225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0" name="Oval 69"/>
            <p:cNvSpPr>
              <a:spLocks noChangeArrowheads="1"/>
            </p:cNvSpPr>
            <p:nvPr/>
          </p:nvSpPr>
          <p:spPr bwMode="auto">
            <a:xfrm>
              <a:off x="6186488" y="646113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1" name="Oval 70"/>
            <p:cNvSpPr>
              <a:spLocks noChangeArrowheads="1"/>
            </p:cNvSpPr>
            <p:nvPr/>
          </p:nvSpPr>
          <p:spPr bwMode="auto">
            <a:xfrm>
              <a:off x="4678363" y="889000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2" name="Oval 71"/>
            <p:cNvSpPr>
              <a:spLocks noChangeArrowheads="1"/>
            </p:cNvSpPr>
            <p:nvPr/>
          </p:nvSpPr>
          <p:spPr bwMode="auto">
            <a:xfrm>
              <a:off x="3568700" y="5265738"/>
              <a:ext cx="66675" cy="666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kern="1200">
                  <a:solidFill>
                    <a:schemeClr val="tx1"/>
                  </a:solidFill>
                  <a:latin typeface="Arial" pitchFamily="-107" charset="0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84" name="Picture 4" descr="equipment3"/>
          <p:cNvPicPr>
            <a:picLocks noChangeAspect="1" noChangeArrowheads="1"/>
          </p:cNvPicPr>
          <p:nvPr/>
        </p:nvPicPr>
        <p:blipFill>
          <a:blip r:embed="rId3"/>
          <a:srcRect l="19722" t="3334" r="4930" b="22592"/>
          <a:stretch>
            <a:fillRect/>
          </a:stretch>
        </p:blipFill>
        <p:spPr bwMode="auto">
          <a:xfrm>
            <a:off x="150813" y="3887788"/>
            <a:ext cx="4116387" cy="2743200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pic>
        <p:nvPicPr>
          <p:cNvPr id="174085" name="Picture 5" descr="Camera 2 003"/>
          <p:cNvPicPr>
            <a:picLocks noChangeAspect="1" noChangeArrowheads="1"/>
          </p:cNvPicPr>
          <p:nvPr/>
        </p:nvPicPr>
        <p:blipFill>
          <a:blip r:embed="rId4"/>
          <a:srcRect b="14027"/>
          <a:stretch>
            <a:fillRect/>
          </a:stretch>
        </p:blipFill>
        <p:spPr bwMode="auto">
          <a:xfrm>
            <a:off x="5875338" y="338138"/>
            <a:ext cx="3122612" cy="3579812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pic>
        <p:nvPicPr>
          <p:cNvPr id="174086" name="Picture 6" descr="equipment6fixed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46050" y="227013"/>
            <a:ext cx="2743200" cy="3657600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pic>
        <p:nvPicPr>
          <p:cNvPr id="174087" name="Picture 7" descr="Camera 2 00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876800" y="3886200"/>
            <a:ext cx="4114800" cy="2717800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sp>
        <p:nvSpPr>
          <p:cNvPr id="174088" name="Text Box 8"/>
          <p:cNvSpPr txBox="1">
            <a:spLocks noChangeArrowheads="1"/>
          </p:cNvSpPr>
          <p:nvPr/>
        </p:nvSpPr>
        <p:spPr bwMode="auto">
          <a:xfrm>
            <a:off x="8031163" y="6165850"/>
            <a:ext cx="914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chemeClr val="bg1"/>
                </a:solidFill>
              </a:rPr>
              <a:t>ADP</a:t>
            </a:r>
          </a:p>
        </p:txBody>
      </p:sp>
      <p:sp>
        <p:nvSpPr>
          <p:cNvPr id="174089" name="Text Box 9"/>
          <p:cNvSpPr txBox="1">
            <a:spLocks noChangeArrowheads="1"/>
          </p:cNvSpPr>
          <p:nvPr/>
        </p:nvSpPr>
        <p:spPr bwMode="auto">
          <a:xfrm>
            <a:off x="138113" y="3479800"/>
            <a:ext cx="16764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chemeClr val="bg1"/>
                </a:solidFill>
              </a:rPr>
              <a:t>Thermistor</a:t>
            </a:r>
          </a:p>
        </p:txBody>
      </p:sp>
      <p:sp>
        <p:nvSpPr>
          <p:cNvPr id="174090" name="Text Box 10"/>
          <p:cNvSpPr txBox="1">
            <a:spLocks noChangeArrowheads="1"/>
          </p:cNvSpPr>
          <p:nvPr/>
        </p:nvSpPr>
        <p:spPr bwMode="auto">
          <a:xfrm>
            <a:off x="125413" y="6194425"/>
            <a:ext cx="3505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chemeClr val="bg1"/>
                </a:solidFill>
              </a:rPr>
              <a:t>Wave - Tide Pressure Sensor</a:t>
            </a:r>
          </a:p>
        </p:txBody>
      </p:sp>
      <p:sp>
        <p:nvSpPr>
          <p:cNvPr id="174091" name="Text Box 11"/>
          <p:cNvSpPr txBox="1">
            <a:spLocks noChangeArrowheads="1"/>
          </p:cNvSpPr>
          <p:nvPr/>
        </p:nvSpPr>
        <p:spPr bwMode="auto">
          <a:xfrm>
            <a:off x="8162925" y="3597275"/>
            <a:ext cx="7620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chemeClr val="bg1"/>
                </a:solidFill>
              </a:rPr>
              <a:t>CTD</a:t>
            </a:r>
          </a:p>
        </p:txBody>
      </p:sp>
      <p:pic>
        <p:nvPicPr>
          <p:cNvPr id="174096" name="Picture 16" descr="camera"/>
          <p:cNvPicPr>
            <a:picLocks noChangeAspect="1" noChangeArrowheads="1"/>
          </p:cNvPicPr>
          <p:nvPr/>
        </p:nvPicPr>
        <p:blipFill>
          <a:blip r:embed="rId7"/>
          <a:srcRect t="1863"/>
          <a:stretch>
            <a:fillRect/>
          </a:stretch>
        </p:blipFill>
        <p:spPr bwMode="auto">
          <a:xfrm>
            <a:off x="3732213" y="4141788"/>
            <a:ext cx="1579562" cy="2597150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sp>
        <p:nvSpPr>
          <p:cNvPr id="174097" name="Text Box 17"/>
          <p:cNvSpPr txBox="1">
            <a:spLocks noChangeArrowheads="1"/>
          </p:cNvSpPr>
          <p:nvPr/>
        </p:nvSpPr>
        <p:spPr bwMode="auto">
          <a:xfrm>
            <a:off x="3724275" y="6408738"/>
            <a:ext cx="1573213" cy="336550"/>
          </a:xfrm>
          <a:prstGeom prst="rect">
            <a:avLst/>
          </a:prstGeom>
          <a:solidFill>
            <a:schemeClr val="tx1">
              <a:alpha val="46001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b="1">
                <a:solidFill>
                  <a:schemeClr val="bg1"/>
                </a:solidFill>
              </a:rPr>
              <a:t>Infrared video</a:t>
            </a:r>
          </a:p>
        </p:txBody>
      </p:sp>
      <p:pic>
        <p:nvPicPr>
          <p:cNvPr id="174100" name="Picture 20" descr="adcp fixed"/>
          <p:cNvPicPr>
            <a:picLocks noChangeAspect="1" noChangeArrowheads="1"/>
          </p:cNvPicPr>
          <p:nvPr/>
        </p:nvPicPr>
        <p:blipFill>
          <a:blip r:embed="rId8"/>
          <a:srcRect l="9305" t="10278" r="3403"/>
          <a:stretch>
            <a:fillRect/>
          </a:stretch>
        </p:blipFill>
        <p:spPr bwMode="auto">
          <a:xfrm>
            <a:off x="2714625" y="1470025"/>
            <a:ext cx="3497263" cy="2695575"/>
          </a:xfrm>
          <a:prstGeom prst="rect">
            <a:avLst/>
          </a:prstGeom>
          <a:noFill/>
          <a:ln w="19050">
            <a:solidFill>
              <a:srgbClr val="FF9900"/>
            </a:solidFill>
            <a:miter lim="800000"/>
            <a:headEnd/>
            <a:tailEnd/>
          </a:ln>
        </p:spPr>
      </p:pic>
      <p:sp>
        <p:nvSpPr>
          <p:cNvPr id="174101" name="Text Box 21"/>
          <p:cNvSpPr txBox="1">
            <a:spLocks noChangeArrowheads="1"/>
          </p:cNvSpPr>
          <p:nvPr/>
        </p:nvSpPr>
        <p:spPr bwMode="auto">
          <a:xfrm>
            <a:off x="2833688" y="1589088"/>
            <a:ext cx="16764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b="1">
                <a:solidFill>
                  <a:schemeClr val="bg1"/>
                </a:solidFill>
              </a:rPr>
              <a:t>ADCP</a:t>
            </a:r>
          </a:p>
        </p:txBody>
      </p:sp>
      <p:sp>
        <p:nvSpPr>
          <p:cNvPr id="15" name="Title 6"/>
          <p:cNvSpPr txBox="1">
            <a:spLocks/>
          </p:cNvSpPr>
          <p:nvPr/>
        </p:nvSpPr>
        <p:spPr bwMode="auto">
          <a:xfrm>
            <a:off x="0" y="304800"/>
            <a:ext cx="8839200" cy="10414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90487" tIns="44450" rIns="90487" bIns="4445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i="1" kern="0" dirty="0" smtClean="0">
                <a:solidFill>
                  <a:srgbClr val="000066"/>
                </a:solidFill>
                <a:latin typeface="+mj-lt"/>
                <a:ea typeface="ＭＳ Ｐゴシック" pitchFamily="-65" charset="-128"/>
                <a:cs typeface="ＭＳ Ｐゴシック" pitchFamily="-65" charset="-128"/>
              </a:rPr>
              <a:t>MCR </a:t>
            </a:r>
            <a:r>
              <a:rPr kumimoji="0" lang="en-US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66"/>
                </a:solidFill>
                <a:effectLst/>
                <a:uLnTx/>
                <a:uFillTx/>
                <a:latin typeface="+mj-lt"/>
                <a:ea typeface="ＭＳ Ｐゴシック" pitchFamily="-65" charset="-128"/>
                <a:cs typeface="ＭＳ Ｐゴシック" pitchFamily="-65" charset="-128"/>
              </a:rPr>
              <a:t>Sensors</a:t>
            </a:r>
            <a:endParaRPr kumimoji="0" lang="en-US" sz="3600" b="1" i="1" u="none" strike="noStrike" kern="0" cap="none" spc="0" normalizeH="0" baseline="0" noProof="0" dirty="0">
              <a:ln>
                <a:noFill/>
              </a:ln>
              <a:solidFill>
                <a:srgbClr val="000066"/>
              </a:solidFill>
              <a:effectLst/>
              <a:uLnTx/>
              <a:uFillTx/>
              <a:latin typeface="+mj-lt"/>
              <a:ea typeface="ＭＳ Ｐゴシック" pitchFamily="-65" charset="-128"/>
              <a:cs typeface="ＭＳ Ｐゴシック" pitchFamily="-65" charset="-128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System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638800"/>
          </a:xfrm>
        </p:spPr>
        <p:txBody>
          <a:bodyPr>
            <a:noAutofit/>
          </a:bodyPr>
          <a:lstStyle/>
          <a:p>
            <a:pPr lvl="0"/>
            <a:r>
              <a:rPr lang="en-AU" sz="2400" dirty="0" smtClean="0"/>
              <a:t>Heterogeneous sensors/instruments: The system must support integration of numerous instruments from a variety of vendors.  </a:t>
            </a:r>
            <a:endParaRPr lang="en-US" sz="2400" dirty="0" smtClean="0"/>
          </a:p>
          <a:p>
            <a:pPr lvl="0"/>
            <a:r>
              <a:rPr lang="en-AU" sz="2400" dirty="0" smtClean="0"/>
              <a:t>Real-time processing: The system must support acquisition and processing of observations in real-time. </a:t>
            </a:r>
            <a:endParaRPr lang="en-US" sz="2400" dirty="0" smtClean="0"/>
          </a:p>
          <a:p>
            <a:pPr lvl="0"/>
            <a:r>
              <a:rPr lang="en-AU" sz="2400" dirty="0" smtClean="0"/>
              <a:t>Automated event detection: The system must be able to detect and respond to events in near real time. </a:t>
            </a:r>
            <a:endParaRPr lang="en-US" sz="2400" dirty="0" smtClean="0"/>
          </a:p>
          <a:p>
            <a:pPr lvl="0"/>
            <a:r>
              <a:rPr lang="en-AU" sz="2400" dirty="0" smtClean="0"/>
              <a:t>Data acquisition over wired and wireless networks: The system must operate efficiently over a variety of network infrastructures.</a:t>
            </a:r>
            <a:endParaRPr lang="en-US" sz="2400" dirty="0" smtClean="0"/>
          </a:p>
          <a:p>
            <a:pPr lvl="0"/>
            <a:r>
              <a:rPr lang="en-AU" sz="2400" dirty="0" smtClean="0"/>
              <a:t>Support for evolving research programs: The CI must be extensible and easily configurable.</a:t>
            </a:r>
            <a:endParaRPr lang="en-US" sz="2400" dirty="0" smtClean="0"/>
          </a:p>
          <a:p>
            <a:r>
              <a:rPr lang="en-AU" sz="2400" dirty="0" smtClean="0"/>
              <a:t>Interoperability with other coral reef observatories.</a:t>
            </a:r>
            <a:r>
              <a:rPr lang="en-US" sz="2400" dirty="0" smtClean="0"/>
              <a:t>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b="1" i="1" dirty="0" smtClean="0">
                <a:solidFill>
                  <a:srgbClr val="000090"/>
                </a:solidFill>
              </a:rPr>
              <a:t>Risks and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>
            <a:normAutofit fontScale="77500" lnSpcReduction="20000"/>
          </a:bodyPr>
          <a:lstStyle/>
          <a:p>
            <a:pPr lvl="0"/>
            <a:r>
              <a:rPr lang="en-AU" dirty="0" smtClean="0"/>
              <a:t>Remote location and long distance data acquisition are challenges. Moorea is approximately 6,600 km from the Data </a:t>
            </a:r>
            <a:r>
              <a:rPr lang="en-AU" dirty="0" err="1" smtClean="0"/>
              <a:t>Center</a:t>
            </a:r>
            <a:r>
              <a:rPr lang="en-AU" dirty="0" smtClean="0"/>
              <a:t> at UCSD.  </a:t>
            </a:r>
            <a:endParaRPr lang="en-US" dirty="0" smtClean="0"/>
          </a:p>
          <a:p>
            <a:pPr lvl="0"/>
            <a:r>
              <a:rPr lang="en-AU" dirty="0" smtClean="0"/>
              <a:t>The remote management of software services and hardware components is difficult. This is further complicated by a lack of dedicated IT staff on the island.  </a:t>
            </a:r>
            <a:endParaRPr lang="en-US" dirty="0" smtClean="0"/>
          </a:p>
          <a:p>
            <a:pPr lvl="0"/>
            <a:r>
              <a:rPr lang="en-AU" dirty="0" smtClean="0"/>
              <a:t>Unreliable power sources on Moorea are the norm. The island power infrastructure is subject to frequent blackouts, brownouts, and power surges</a:t>
            </a:r>
            <a:endParaRPr lang="en-US" dirty="0" smtClean="0"/>
          </a:p>
          <a:p>
            <a:pPr lvl="0"/>
            <a:r>
              <a:rPr lang="en-AU" dirty="0" smtClean="0"/>
              <a:t>Hardware equipment failures have been common. Digital Moorea consists of numerous infrastructure components, all of which are subject to failure. </a:t>
            </a:r>
            <a:endParaRPr lang="en-US" dirty="0" smtClean="0"/>
          </a:p>
          <a:p>
            <a:r>
              <a:rPr lang="en-AU" dirty="0" smtClean="0"/>
              <a:t>Limited and evolving global-scale networking infrastructure presents challenges for application tuning and operations.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7486</TotalTime>
  <Words>1237</Words>
  <Application>Microsoft Macintosh PowerPoint</Application>
  <PresentationFormat>On-screen Show (4:3)</PresentationFormat>
  <Paragraphs>163</Paragraphs>
  <Slides>20</Slides>
  <Notes>4</Notes>
  <HiddenSlides>0</HiddenSlides>
  <MMClips>0</MMClips>
  <ScaleCrop>false</ScaleCrop>
  <HeadingPairs>
    <vt:vector size="6" baseType="variant">
      <vt:variant>
        <vt:lpstr>Design Template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Office Theme</vt:lpstr>
      <vt:lpstr>Macintosh HD:Users:tonyfountain:Documents:skidl:ISSNIP:ISSNIP-digital-moorea-4Oct09.docx!OLE_LINK1</vt:lpstr>
      <vt:lpstr>Digital Moorea Cyberinfrastructure for Coral Reef Monitoring</vt:lpstr>
      <vt:lpstr>Open Source DataTurbine  </vt:lpstr>
      <vt:lpstr>DataTurbine Application Models</vt:lpstr>
      <vt:lpstr>A Sampler of OSDT Applications</vt:lpstr>
      <vt:lpstr>Slide 5</vt:lpstr>
      <vt:lpstr>MCR Sensor Deployments (non-real-time) </vt:lpstr>
      <vt:lpstr>Slide 7</vt:lpstr>
      <vt:lpstr>System Requirements</vt:lpstr>
      <vt:lpstr>Risks and Challenges</vt:lpstr>
      <vt:lpstr>Slide 10</vt:lpstr>
      <vt:lpstr>Current Instrumentation</vt:lpstr>
      <vt:lpstr>UCSD Data Center</vt:lpstr>
      <vt:lpstr>Benefits of Virtualization</vt:lpstr>
      <vt:lpstr>Slide 14</vt:lpstr>
      <vt:lpstr>Real-time Event Processing</vt:lpstr>
      <vt:lpstr>Event Stream Processing with ESPER</vt:lpstr>
      <vt:lpstr>Slide 17</vt:lpstr>
      <vt:lpstr>Next Deployment Hardware</vt:lpstr>
      <vt:lpstr>Summary</vt:lpstr>
      <vt:lpstr>Slide 20</vt:lpstr>
    </vt:vector>
  </TitlesOfParts>
  <Company>SDSC/UCSD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Source DataTurbine Initiative http://www.dataturbine.org</dc:title>
  <dc:creator>Sameer Tilak</dc:creator>
  <cp:lastModifiedBy>Sameer Tilak</cp:lastModifiedBy>
  <cp:revision>151</cp:revision>
  <dcterms:created xsi:type="dcterms:W3CDTF">2010-03-04T22:57:14Z</dcterms:created>
  <dcterms:modified xsi:type="dcterms:W3CDTF">2010-03-04T23:00:10Z</dcterms:modified>
</cp:coreProperties>
</file>

<file path=docProps/thumbnail.jpeg>
</file>